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367" r:id="rId2"/>
    <p:sldId id="316" r:id="rId3"/>
    <p:sldId id="317" r:id="rId4"/>
    <p:sldId id="318" r:id="rId5"/>
    <p:sldId id="319" r:id="rId6"/>
    <p:sldId id="320" r:id="rId7"/>
    <p:sldId id="323" r:id="rId8"/>
    <p:sldId id="324" r:id="rId9"/>
    <p:sldId id="321" r:id="rId10"/>
    <p:sldId id="322" r:id="rId11"/>
    <p:sldId id="325" r:id="rId12"/>
    <p:sldId id="326" r:id="rId13"/>
    <p:sldId id="327" r:id="rId14"/>
    <p:sldId id="328" r:id="rId15"/>
    <p:sldId id="334" r:id="rId16"/>
    <p:sldId id="329" r:id="rId17"/>
    <p:sldId id="330" r:id="rId18"/>
    <p:sldId id="331" r:id="rId19"/>
    <p:sldId id="332" r:id="rId20"/>
    <p:sldId id="333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  <p:sldId id="364" r:id="rId51"/>
    <p:sldId id="365" r:id="rId52"/>
    <p:sldId id="366" r:id="rId53"/>
    <p:sldId id="314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FF"/>
    <a:srgbClr val="000099"/>
    <a:srgbClr val="FF9933"/>
    <a:srgbClr val="FFFF00"/>
    <a:srgbClr val="FF6699"/>
    <a:srgbClr val="FFFFCC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828C89-012C-42F6-9044-332775D4247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57524-7966-499A-B867-19646AAF0A4A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F6CED-3EA6-41A5-A4E6-B1EFBDAEDA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4/8/2012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Sururi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Sururi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Sururi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75294" y="6414247"/>
            <a:ext cx="2350681" cy="365125"/>
          </a:xfrm>
          <a:gradFill flip="none" rotWithShape="1">
            <a:gsLst>
              <a:gs pos="62000">
                <a:schemeClr val="bg2">
                  <a:lumMod val="50000"/>
                  <a:shade val="30000"/>
                  <a:satMod val="115000"/>
                  <a:alpha val="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>
              <a:defRPr sz="1200" b="1"/>
            </a:lvl1pPr>
            <a:extLst/>
          </a:lstStyle>
          <a:p>
            <a:r>
              <a:rPr lang="en-US" dirty="0" err="1" smtClean="0"/>
              <a:t>Sururi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  <a:extLst/>
          </a:lstStyle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Sururi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Sururi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4/8/2012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Sururi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4/8/2012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Sururi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4/8/2012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Sururi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4/8/2012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Sururi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4/8/2012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en-US" smtClean="0">
                <a:solidFill>
                  <a:schemeClr val="tx1"/>
                </a:solidFill>
              </a:rPr>
              <a:t>Sururi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4/8/2012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r>
              <a:rPr kumimoji="0" lang="en-US" sz="1000" smtClean="0">
                <a:solidFill>
                  <a:schemeClr val="tx1"/>
                </a:solidFill>
              </a:rPr>
              <a:t>Sururi</a:t>
            </a:r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1" name="Oval 7"/>
          <p:cNvSpPr>
            <a:spLocks noChangeArrowheads="1"/>
          </p:cNvSpPr>
          <p:nvPr userDrawn="1"/>
        </p:nvSpPr>
        <p:spPr bwMode="auto">
          <a:xfrm>
            <a:off x="381000" y="304800"/>
            <a:ext cx="457200" cy="457200"/>
          </a:xfrm>
          <a:prstGeom prst="ellipse">
            <a:avLst/>
          </a:prstGeom>
          <a:solidFill>
            <a:srgbClr val="3333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1430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Audit Sampling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i="1" u="sng" dirty="0" smtClean="0">
                <a:latin typeface="Arial" pitchFamily="34" charset="0"/>
                <a:cs typeface="Arial" pitchFamily="34" charset="0"/>
              </a:rPr>
              <a:t>The risk of assessing control risk too low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the risk of overreliance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terlampau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percaya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padahal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800" i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i="1" u="sng" dirty="0" smtClean="0">
                <a:latin typeface="Arial" pitchFamily="34" charset="0"/>
                <a:cs typeface="Arial" pitchFamily="34" charset="0"/>
              </a:rPr>
              <a:t>The risk of assessing control risk too high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the risk of </a:t>
            </a:r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underreliance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terlampau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percaya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padahal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Substantif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The risk of incorrect acceptance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--&gt;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rekening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disimpulkan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material.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8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The risk of incorrect rejection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menolak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--&gt;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rekening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disimpulkan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material.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Resiko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Pengujian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SPI</a:t>
            </a:r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8"/>
          <p:cNvPicPr>
            <a:picLocks noChangeAspect="1" noChangeArrowheads="1"/>
          </p:cNvPicPr>
          <p:nvPr/>
        </p:nvPicPr>
        <p:blipFill>
          <a:blip r:embed="rId2">
            <a:lum contrast="100000"/>
          </a:blip>
          <a:srcRect/>
          <a:stretch>
            <a:fillRect/>
          </a:stretch>
        </p:blipFill>
        <p:spPr bwMode="auto">
          <a:xfrm>
            <a:off x="310760" y="1143000"/>
            <a:ext cx="852844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Pengujian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Substantif</a:t>
            </a:r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6"/>
          <p:cNvPicPr>
            <a:picLocks noChangeAspect="1" noChangeArrowheads="1"/>
          </p:cNvPicPr>
          <p:nvPr/>
        </p:nvPicPr>
        <p:blipFill>
          <a:blip r:embed="rId2">
            <a:lum contrast="66000"/>
          </a:blip>
          <a:srcRect/>
          <a:stretch>
            <a:fillRect/>
          </a:stretch>
        </p:blipFill>
        <p:spPr bwMode="auto">
          <a:xfrm>
            <a:off x="304800" y="1436687"/>
            <a:ext cx="861060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609600" y="1371600"/>
            <a:ext cx="82296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sampling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non-sampling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lain: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 marL="914400" lvl="1" indent="-52228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Human mistakes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kegagalan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mendeteksi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914400" lvl="1" indent="-52228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audit.</a:t>
            </a:r>
          </a:p>
          <a:p>
            <a:pPr marL="914400" lvl="1" indent="-52228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interpretasi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1" indent="-52228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Mengandalkan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fihak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konfirmasi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05000"/>
            <a:ext cx="8001000" cy="2667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22300" indent="-622300" eaLnBrk="1" hangingPunct="1"/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nonsampling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diukur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matematis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diminimalkan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supervisi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cermat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Risiko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62000" y="1219200"/>
            <a:ext cx="80010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Attribute sampling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dokumenter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otorisasi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independen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Attribute sampling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Lower </a:t>
            </a:r>
            <a:r>
              <a:rPr lang="en-US" sz="3000" b="1" i="1" dirty="0" err="1" smtClean="0">
                <a:latin typeface="Arial" pitchFamily="34" charset="0"/>
                <a:cs typeface="Arial" pitchFamily="34" charset="0"/>
              </a:rPr>
              <a:t>Assesed</a:t>
            </a:r>
            <a:r>
              <a:rPr lang="en-US" sz="3000" b="1" i="1" dirty="0" smtClean="0">
                <a:latin typeface="Arial" pitchFamily="34" charset="0"/>
                <a:cs typeface="Arial" pitchFamily="34" charset="0"/>
              </a:rPr>
              <a:t> Level of Control Risk.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Attribute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5059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eksistensi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terjadinya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kelengkapan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otorisasi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sampling unit,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kelengkapan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approved vouchers.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kriteria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pemeriksa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620000" cy="7620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Langkah-langkah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2296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206500" indent="-1206500" eaLnBrk="1" hangingPunct="1">
              <a:lnSpc>
                <a:spcPct val="90000"/>
              </a:lnSpc>
              <a:buFontTx/>
              <a:buNone/>
              <a:tabLst>
                <a:tab pos="463550" algn="l"/>
              </a:tabLst>
            </a:pP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Kriteria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Penjelasan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Kriteria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206500" indent="-1206500" eaLnBrk="1" hangingPunct="1">
              <a:lnSpc>
                <a:spcPct val="90000"/>
              </a:lnSpc>
              <a:buFontTx/>
              <a:buNone/>
              <a:tabLst>
                <a:tab pos="4635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A 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Keberadaan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copy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faktur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didukung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06500" indent="-1206500" eaLnBrk="1" hangingPunct="1">
              <a:lnSpc>
                <a:spcPct val="90000"/>
              </a:lnSpc>
              <a:buFontTx/>
              <a:buNone/>
              <a:tabLst>
                <a:tab pos="4635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B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Otorisasi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personel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berwenang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206500" indent="-1206500" eaLnBrk="1" hangingPunct="1">
              <a:lnSpc>
                <a:spcPct val="90000"/>
              </a:lnSpc>
              <a:buFontTx/>
              <a:buNone/>
              <a:tabLst>
                <a:tab pos="4635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C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Verifikasi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kesesuaian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pesanan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kuantitias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deskripsi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dibeli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06500" indent="-1206500" eaLnBrk="1" hangingPunct="1">
              <a:lnSpc>
                <a:spcPct val="90000"/>
              </a:lnSpc>
              <a:buFontTx/>
              <a:buNone/>
              <a:tabLst>
                <a:tab pos="4635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D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Verifikasi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kesesuaian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kuantitas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spesifikasi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dibeli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Kriteria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SPI</a:t>
            </a:r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447800"/>
            <a:ext cx="8229600" cy="3733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sample size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033463" lvl="1" indent="-576263" eaLnBrk="1" hangingPunct="1">
              <a:buFont typeface="Wingdings" pitchFamily="2" charset="2"/>
              <a:buChar char="§"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Risk of assessing control risk too low.</a:t>
            </a:r>
          </a:p>
          <a:p>
            <a:pPr marL="1033463" lvl="1" indent="-576263" eaLnBrk="1" hangingPunct="1">
              <a:buFont typeface="Wingdings" pitchFamily="2" charset="2"/>
              <a:buChar char="§"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Tolerable deviation rate. </a:t>
            </a:r>
          </a:p>
          <a:p>
            <a:pPr marL="1033463" lvl="1" indent="-576263" eaLnBrk="1" hangingPunct="1">
              <a:buFont typeface="Wingdings" pitchFamily="2" charset="2"/>
              <a:buChar char="§"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Expected population deviation rate. </a:t>
            </a:r>
          </a:p>
          <a:p>
            <a:pPr marL="1033463" lvl="1" indent="-576263" eaLnBrk="1" hangingPunct="1">
              <a:buFont typeface="Wingdings" pitchFamily="2" charset="2"/>
              <a:buChar char="§"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Population size.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</a:rPr>
              <a:t>Menentukan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</a:rPr>
              <a:t>Sample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152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Audit sampling adalah penerapan prosedur audit atas sampel dari populasi bukti audit.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Audit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143000" y="3276600"/>
            <a:ext cx="3505200" cy="2895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Populasi </a:t>
            </a:r>
          </a:p>
          <a:p>
            <a:pPr algn="ctr"/>
            <a:r>
              <a:rPr lang="en-US" sz="3600"/>
              <a:t>Bukti Audit</a:t>
            </a: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590800" y="3657600"/>
            <a:ext cx="381000" cy="3810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3886200" y="4267200"/>
            <a:ext cx="381000" cy="3810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2667000" y="5410200"/>
            <a:ext cx="381000" cy="3810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971800" y="3810000"/>
            <a:ext cx="3048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4343400" y="4495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3124200" y="4648200"/>
            <a:ext cx="2895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142038" y="3937000"/>
            <a:ext cx="1325562" cy="1244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Sampel</a:t>
            </a:r>
          </a:p>
          <a:p>
            <a:r>
              <a:rPr lang="en-US" sz="2400" b="1"/>
              <a:t>Bukti </a:t>
            </a:r>
          </a:p>
          <a:p>
            <a:r>
              <a:rPr lang="en-US" sz="2400" b="1"/>
              <a:t>Audit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Tabel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endParaRPr lang="en-US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80772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Tabel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endParaRPr lang="en-US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143000"/>
            <a:ext cx="80772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Potensi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dihindari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the risk of assessing control risk too low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berakibat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serius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sementara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Auditor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dimungkinkan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bervariasi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direncanakan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(planned control risk).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The risk of assessing control risk too low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terbalik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sampelnya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5635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Risk of Assessing Control Risk too 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143000"/>
            <a:ext cx="8229600" cy="47545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Tolerable deviation rate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pemeriksa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planned control risk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Tolerable deviation rate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1087438" lvl="1" indent="-63023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akuntansi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diuji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1087438" lvl="1" indent="-63023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terkait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1087438" lvl="1" indent="-63023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evaluasi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Tolerable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Deviation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524000"/>
            <a:ext cx="8382000" cy="411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kasalahan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akuntansi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voucher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diotorisasi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voucher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menyangkut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validitasnya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diuji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8683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Tolerable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Deviation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2296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Expected population deviation rate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didasarkan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966788" lvl="1" indent="-50958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Tingkat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disesuaikan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66788" lvl="1" indent="-50958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Prakiraan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prakiraan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66788" lvl="1" indent="-509588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Prakiraan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pendahuluan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50 item.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543800" cy="6096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Expected Population Deviation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eaLnBrk="1" hangingPunct="1"/>
            <a:r>
              <a:rPr lang="en-US" sz="3200" i="1" dirty="0" smtClean="0">
                <a:latin typeface="Arial" pitchFamily="34" charset="0"/>
                <a:cs typeface="Arial" pitchFamily="34" charset="0"/>
              </a:rPr>
              <a:t>Random number sampling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random. </a:t>
            </a:r>
          </a:p>
          <a:p>
            <a:pPr marL="609600" indent="-609600"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Sampling without replacement</a:t>
            </a:r>
          </a:p>
          <a:p>
            <a:pPr marL="1371600" lvl="2" indent="-457200"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Sampling with replacement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5240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Tx/>
              <a:buNone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Auditor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faktur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bernomor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0001 s/d 4000.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random,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enam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faktur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terpilih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Random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76962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Tabel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Angka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Random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/>
          <a:srcRect l="3572" b="5164"/>
          <a:stretch>
            <a:fillRect/>
          </a:stretch>
        </p:blipFill>
        <p:spPr bwMode="auto">
          <a:xfrm>
            <a:off x="533400" y="16764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2296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Systematic Sampling,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sistematis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kelipatan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interval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kelipatan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10, 20, 30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dst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interval yang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dilewati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latin typeface="Arial" pitchFamily="34" charset="0"/>
                <a:cs typeface="Arial" pitchFamily="34" charset="0"/>
              </a:rPr>
              <a:t>skip interval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interval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membagi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sebanyak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40 unit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sebanyak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2000 unit,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latin typeface="Arial" pitchFamily="34" charset="0"/>
                <a:cs typeface="Arial" pitchFamily="34" charset="0"/>
              </a:rPr>
              <a:t>skip interval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50 unit (2000 unit : 40 unit).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sampling unit yang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jatuh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range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1 – 50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random.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Systematic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295400"/>
            <a:ext cx="7772400" cy="4678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pemeriksa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konstrain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biaya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diprediksi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Validitas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diuji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ilmiah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umum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didasarkan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Mengapa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426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741363" indent="-741363" eaLnBrk="1" hangingPunct="1">
              <a:lnSpc>
                <a:spcPct val="90000"/>
              </a:lnSpc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ditemukan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ditabulasi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diringkas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dievaluasi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741363" indent="-741363" eaLnBrk="1" hangingPunct="1">
              <a:lnSpc>
                <a:spcPct val="90000"/>
              </a:lnSpc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mempenaruhi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sampling.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Evaluasi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47800"/>
            <a:ext cx="8229600" cy="3200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88975" indent="-688975"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Tingkat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membagi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prakiraan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terbaik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sesungguhnya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Tingkat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22300" indent="-622300" eaLnBrk="1" hangingPunct="1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dianalisis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penyebabnya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pengaruhnya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keandalan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sistematik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obyek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pemeriksaan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7724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Kualitatif</a:t>
            </a:r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1328"/>
            <a:ext cx="8229600" cy="446227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PROBABILITY-PROPORTIONAL-TO-SIZE (PPS) SAMPLING</a:t>
            </a:r>
          </a:p>
          <a:p>
            <a:pPr marL="914400" lvl="1" indent="-522288" eaLnBrk="1" hangingPunct="1"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PPS sampling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dimaksudkan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 rupiah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u="sng" dirty="0" smtClean="0">
                <a:latin typeface="Arial" pitchFamily="34" charset="0"/>
                <a:cs typeface="Arial" pitchFamily="34" charset="0"/>
              </a:rPr>
              <a:t>(rate of deviation),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substantif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rekening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SAMPLING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STATISTIKA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PENGUJIAN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SUBSTANTIF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295400"/>
            <a:ext cx="80010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BV   X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RF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n   	=    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TM – (AM x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001838" lvl="1" indent="-1544638"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2001838" lvl="1" indent="-1544638"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BV 	=	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Book value of population tested.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=	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Reliability factor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risk of 				incorrect acceptance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tertentu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TM	=	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Tolerable misstatement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AM	=	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Anticipated misstatement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966788" algn="l"/>
                <a:tab pos="1603375" algn="l"/>
                <a:tab pos="2001838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=	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Expansion factor for anticipated 					misstatement.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137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RF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the risk of incorrect acceptance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auditor.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Reliability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Factor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908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143000" y="4114800"/>
            <a:ext cx="7162800" cy="1776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4488" indent="-344488">
              <a:tabLst>
                <a:tab pos="228600" algn="l"/>
              </a:tabLst>
            </a:pPr>
            <a:r>
              <a:rPr lang="en-US" sz="2400" b="1" i="1" dirty="0"/>
              <a:t>Risk of incorrect </a:t>
            </a:r>
            <a:r>
              <a:rPr lang="en-US" sz="2400" b="1" i="1" dirty="0" err="1"/>
              <a:t>accepatance</a:t>
            </a:r>
            <a:r>
              <a:rPr lang="en-US" sz="2400" b="1" i="1" dirty="0"/>
              <a:t> </a:t>
            </a:r>
            <a:r>
              <a:rPr lang="en-US" sz="2400" b="1" dirty="0" err="1"/>
              <a:t>dipengaruhi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dirty="0"/>
              <a:t>:</a:t>
            </a:r>
          </a:p>
          <a:p>
            <a:pPr marL="344488" indent="-344488">
              <a:buFontTx/>
              <a:buChar char="•"/>
              <a:tabLst>
                <a:tab pos="228600" algn="l"/>
              </a:tabLst>
            </a:pPr>
            <a:r>
              <a:rPr lang="en-US" sz="2800" dirty="0"/>
              <a:t>Tingkat </a:t>
            </a:r>
            <a:r>
              <a:rPr lang="en-US" sz="2800" dirty="0" err="1"/>
              <a:t>risiko</a:t>
            </a:r>
            <a:r>
              <a:rPr lang="en-US" sz="2800" dirty="0"/>
              <a:t> audit yang </a:t>
            </a:r>
            <a:r>
              <a:rPr lang="en-US" sz="2800" dirty="0" err="1"/>
              <a:t>diambil</a:t>
            </a:r>
            <a:r>
              <a:rPr lang="en-US" sz="2800" dirty="0"/>
              <a:t>.</a:t>
            </a:r>
          </a:p>
          <a:p>
            <a:pPr marL="344488" indent="-344488">
              <a:buFontTx/>
              <a:buChar char="•"/>
              <a:tabLst>
                <a:tab pos="228600" algn="l"/>
              </a:tabLst>
            </a:pPr>
            <a:r>
              <a:rPr lang="en-US" sz="2800" dirty="0" err="1"/>
              <a:t>Taksiran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.</a:t>
            </a:r>
          </a:p>
          <a:p>
            <a:pPr marL="344488" indent="-344488">
              <a:buFontTx/>
              <a:buChar char="•"/>
              <a:tabLst>
                <a:tab pos="228600" algn="l"/>
              </a:tabLst>
            </a:pP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analitis</a:t>
            </a:r>
            <a:r>
              <a:rPr lang="en-US" sz="28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229600" cy="4906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akuntan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risk of incorrect acceptance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30%.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pengendaliannya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risk of incorrect acceptance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5%.</a:t>
            </a:r>
            <a:endParaRPr lang="en-US" sz="2800" i="1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Risk of incorrect acceptance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terbalik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Risk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Incorrect Acceptance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81329"/>
            <a:ext cx="8229600" cy="41574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TM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maksimum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mengatakan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material.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materialitas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(materiality). TM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terbalik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TM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persentase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639763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Tolerable Misstatement (TM)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924800" cy="2819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Anticipated Misstatement (AM)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obyek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dikombinasikan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profesionalnya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Anticipated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Misstatement (AM)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371600"/>
            <a:ext cx="8229600" cy="2133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Expansion Factor (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diantisipasi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terbalik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u="sng" dirty="0" smtClean="0">
                <a:latin typeface="Arial" pitchFamily="34" charset="0"/>
                <a:cs typeface="Arial" pitchFamily="34" charset="0"/>
              </a:rPr>
              <a:t>the risk of incorrect acceptance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b="1" dirty="0" smtClean="0"/>
              <a:t>  Expansion </a:t>
            </a:r>
            <a:r>
              <a:rPr lang="en-US" b="1" dirty="0" smtClean="0"/>
              <a:t>Factor (</a:t>
            </a:r>
            <a:r>
              <a:rPr lang="en-US" b="1" dirty="0" err="1" smtClean="0"/>
              <a:t>EF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657600"/>
            <a:ext cx="8458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143000"/>
            <a:ext cx="8229600" cy="3200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substantif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angka-angka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Pengujian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Audit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66800" y="4495800"/>
            <a:ext cx="6858000" cy="12954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Sampling </a:t>
            </a:r>
            <a:r>
              <a:rPr lang="en-US" sz="2400" b="1" dirty="0" err="1"/>
              <a:t>diterapkan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kategori</a:t>
            </a:r>
            <a:r>
              <a:rPr lang="en-US" sz="2400" b="1" dirty="0"/>
              <a:t> </a:t>
            </a:r>
          </a:p>
          <a:p>
            <a:pPr algn="ctr"/>
            <a:r>
              <a:rPr lang="en-US" sz="2400" b="1" dirty="0" err="1"/>
              <a:t>pengujian</a:t>
            </a:r>
            <a:r>
              <a:rPr lang="en-US" sz="2400" b="1" dirty="0"/>
              <a:t> audit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atas</a:t>
            </a:r>
            <a:r>
              <a:rPr lang="en-US" sz="2400" b="1" dirty="0"/>
              <a:t>,</a:t>
            </a:r>
          </a:p>
          <a:p>
            <a:pPr algn="ctr"/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pengujian</a:t>
            </a:r>
            <a:r>
              <a:rPr lang="en-US" sz="2400" b="1" dirty="0"/>
              <a:t> </a:t>
            </a:r>
            <a:r>
              <a:rPr lang="en-US" sz="2400" b="1" dirty="0" err="1"/>
              <a:t>SPI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pengujian</a:t>
            </a:r>
            <a:r>
              <a:rPr lang="en-US" sz="2400" b="1" dirty="0"/>
              <a:t> </a:t>
            </a:r>
            <a:r>
              <a:rPr lang="en-US" sz="2400" b="1" dirty="0" err="1"/>
              <a:t>substantif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371600"/>
            <a:ext cx="8077200" cy="426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1033463" algn="l"/>
              </a:tabLst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33463" lvl="1" indent="-576263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10334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BV	= 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Rp600.000,00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	</a:t>
            </a:r>
          </a:p>
          <a:p>
            <a:pPr marL="1033463" lvl="1" indent="-576263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10334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AM 	= 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Rp6.000,00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033463" lvl="1" indent="-576263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1033463" algn="l"/>
              </a:tabLst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RF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= 	3.0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		</a:t>
            </a:r>
          </a:p>
          <a:p>
            <a:pPr marL="1033463" lvl="1" indent="-576263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1033463" algn="l"/>
              </a:tabLst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= 	1.6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1033463" lvl="1" indent="-576263" eaLnBrk="1" hangingPunct="1">
              <a:lnSpc>
                <a:spcPct val="90000"/>
              </a:lnSpc>
              <a:buFont typeface="Wingdings" pitchFamily="2" charset="2"/>
              <a:buChar char="§"/>
              <a:tabLst>
                <a:tab pos="10334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TM 	= 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Rp30.000,00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033463" lvl="1" indent="-576263" eaLnBrk="1" hangingPunct="1">
              <a:lnSpc>
                <a:spcPct val="90000"/>
              </a:lnSpc>
              <a:tabLst>
                <a:tab pos="1033463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33463" lvl="1" indent="-576263" eaLnBrk="1" hangingPunct="1">
              <a:lnSpc>
                <a:spcPct val="90000"/>
              </a:lnSpc>
              <a:buFontTx/>
              <a:buNone/>
              <a:tabLst>
                <a:tab pos="10334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Rp600.000,00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 3.0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0334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	=	-----------------------------------	=	88</a:t>
            </a:r>
          </a:p>
          <a:p>
            <a:pPr marL="1033463" lvl="1" indent="-576263" eaLnBrk="1" hangingPunct="1">
              <a:lnSpc>
                <a:spcPct val="90000"/>
              </a:lnSpc>
              <a:buFontTx/>
              <a:buNone/>
              <a:tabLst>
                <a:tab pos="1033463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Rp30.000,00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Rp6.000.00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x 1.6)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066800"/>
            <a:ext cx="8229600" cy="4906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PPS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Systematic Sampling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Logical unit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dipilih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interval.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		BV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Sampling interval (SI) =  	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		n</a:t>
            </a:r>
            <a:endParaRPr lang="en-US" sz="2800" b="1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Book value 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Rp600.000,00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(n )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88 unit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Sampling interval (SI)= 	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Rp600.000,00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 88)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Rp6,818.00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</a:t>
            </a:r>
            <a:r>
              <a:rPr lang="en-US" sz="28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</a:t>
            </a:r>
            <a:endParaRPr lang="en-US" sz="28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7620000" cy="6858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pemilihan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endParaRPr 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5" name="Picture 5"/>
          <p:cNvPicPr>
            <a:picLocks noChangeAspect="1" noChangeArrowheads="1"/>
          </p:cNvPicPr>
          <p:nvPr/>
        </p:nvPicPr>
        <p:blipFill>
          <a:blip r:embed="rId2"/>
          <a:srcRect l="6446" r="21025" b="4982"/>
          <a:stretch>
            <a:fillRect/>
          </a:stretch>
        </p:blipFill>
        <p:spPr bwMode="auto">
          <a:xfrm>
            <a:off x="838200" y="1143000"/>
            <a:ext cx="7772400" cy="480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Menghitung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Upper Misstatement Limit (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800" b="1" i="1" u="sng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TM (tolerable misstatement),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kesimpulan: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TM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Risk of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Inforrect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Accepatance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	= 	PM + ASR,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PM 	=	Total projected misstatement in 			the population.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ASR	=	Allowance for sampling risk.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Evaluasi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Hasil</a:t>
            </a:r>
            <a:r>
              <a:rPr lang="en-US" sz="3200" b="1" dirty="0" smtClean="0">
                <a:solidFill>
                  <a:schemeClr val="tx1"/>
                </a:solidFill>
              </a:rPr>
              <a:t>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990600"/>
            <a:ext cx="77724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622300" indent="-622300" eaLnBrk="1" hangingPunct="1">
              <a:lnSpc>
                <a:spcPct val="80000"/>
              </a:lnSpc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PM = 0 (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nol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622300" indent="-622300" eaLnBrk="1" hangingPunct="1">
              <a:lnSpc>
                <a:spcPct val="80000"/>
              </a:lnSpc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ASR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i="1" dirty="0" smtClean="0">
                <a:latin typeface="Arial" pitchFamily="34" charset="0"/>
                <a:cs typeface="Arial" pitchFamily="34" charset="0"/>
              </a:rPr>
              <a:t>Basic Precision (BP).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622300" indent="-622300" eaLnBrk="1" hangingPunct="1">
              <a:lnSpc>
                <a:spcPct val="80000"/>
              </a:lnSpc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BP =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RF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(reliability factor) x SI (sampling interval).</a:t>
            </a:r>
          </a:p>
          <a:p>
            <a:pPr marL="622300" indent="-622300" eaLnBrk="1" hangingPunct="1">
              <a:lnSpc>
                <a:spcPct val="80000"/>
              </a:lnSpc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BP =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RF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X SI </a:t>
            </a:r>
          </a:p>
          <a:p>
            <a:pPr marL="622300" indent="-622300" eaLnBrk="1" hangingPunct="1">
              <a:lnSpc>
                <a:spcPct val="80000"/>
              </a:lnSpc>
            </a:pPr>
            <a:r>
              <a:rPr lang="en-US" sz="2900" dirty="0" smtClean="0">
                <a:latin typeface="Arial" pitchFamily="34" charset="0"/>
                <a:cs typeface="Arial" pitchFamily="34" charset="0"/>
              </a:rPr>
              <a:t>BP = 3.0 X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Rp6,818.00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Rp20.454,00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marL="622300" indent="-622300" eaLnBrk="1" hangingPunct="1">
              <a:lnSpc>
                <a:spcPct val="80000"/>
              </a:lnSpc>
            </a:pP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PM = 0,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= ASR,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Rp20.454.00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TM, yang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berjumlah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err="1" smtClean="0">
                <a:latin typeface="Arial" pitchFamily="34" charset="0"/>
                <a:cs typeface="Arial" pitchFamily="34" charset="0"/>
              </a:rPr>
              <a:t>Rp30.000,00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material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696200" cy="6096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UML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indent="-533400"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PM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logical unit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berisi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dibedakan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 marL="533400" indent="-533400" eaLnBrk="1" hangingPunct="1"/>
            <a:r>
              <a:rPr lang="en-US" sz="2800" i="1" dirty="0" smtClean="0">
                <a:latin typeface="Arial" pitchFamily="34" charset="0"/>
                <a:cs typeface="Arial" pitchFamily="34" charset="0"/>
              </a:rPr>
              <a:t>Logical unit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sampling interval, PM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sbb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.: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Tainting percentage (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) = (BV – Audit Value(AV)):book value.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PM =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TP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X sampling interval.</a:t>
            </a:r>
            <a:endParaRPr lang="en-US" sz="2400" i="1" u="sng" dirty="0" smtClean="0">
              <a:latin typeface="Arial" pitchFamily="34" charset="0"/>
              <a:cs typeface="Arial" pitchFamily="34" charset="0"/>
            </a:endParaRPr>
          </a:p>
          <a:p>
            <a:pPr marL="533400" indent="-533400" eaLnBrk="1" hangingPunct="1"/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Logical unit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sampling interval, PM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sbb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PM = Book value (BV) – Audit Value (AV)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UML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saji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UML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saji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533400" y="1174750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000" b="1" i="1" dirty="0" err="1"/>
              <a:t>Contoh</a:t>
            </a:r>
            <a:r>
              <a:rPr lang="en-US" sz="2000" b="1" i="1" dirty="0"/>
              <a:t>:</a:t>
            </a:r>
            <a:endParaRPr lang="en-US" sz="2000" dirty="0"/>
          </a:p>
          <a:p>
            <a:pPr>
              <a:tabLst>
                <a:tab pos="457200" algn="l"/>
              </a:tabLst>
            </a:pPr>
            <a:r>
              <a:rPr lang="en-US" sz="2000" dirty="0"/>
              <a:t>PPS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piutang</a:t>
            </a:r>
            <a:r>
              <a:rPr lang="en-US" sz="2000" dirty="0"/>
              <a:t> </a:t>
            </a:r>
            <a:r>
              <a:rPr lang="en-US" sz="2000" dirty="0" err="1"/>
              <a:t>dagang</a:t>
            </a:r>
            <a:r>
              <a:rPr lang="en-US" sz="2000" dirty="0"/>
              <a:t> (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)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saji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:</a:t>
            </a:r>
          </a:p>
        </p:txBody>
      </p:sp>
      <p:pic>
        <p:nvPicPr>
          <p:cNvPr id="48132" name="Picture 6"/>
          <p:cNvPicPr>
            <a:picLocks noChangeAspect="1" noChangeArrowheads="1"/>
          </p:cNvPicPr>
          <p:nvPr/>
        </p:nvPicPr>
        <p:blipFill>
          <a:blip r:embed="rId2"/>
          <a:srcRect l="2649" r="33766"/>
          <a:stretch>
            <a:fillRect/>
          </a:stretch>
        </p:blipFill>
        <p:spPr bwMode="auto">
          <a:xfrm>
            <a:off x="762000" y="2286000"/>
            <a:ext cx="7620000" cy="389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524000"/>
            <a:ext cx="82296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ASR =	BP + IA</a:t>
            </a:r>
          </a:p>
          <a:p>
            <a:pPr eaLnBrk="1" hangingPunct="1">
              <a:buFont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BP	 =	Basic precision</a:t>
            </a:r>
          </a:p>
          <a:p>
            <a:pPr eaLnBrk="1" hangingPunct="1">
              <a:buFont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IA	 =	Incremental allowance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			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misstatement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BP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BP =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Rp20.454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Allowance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Sampling Risk (ASR)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logical units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bukunya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sampling interval (SI).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penghitungan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IA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/>
          <a:srcRect l="8122" r="26904"/>
          <a:stretch>
            <a:fillRect/>
          </a:stretch>
        </p:blipFill>
        <p:spPr bwMode="auto">
          <a:xfrm>
            <a:off x="457200" y="2362200"/>
            <a:ext cx="849614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enghitungan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IA</a:t>
            </a: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2"/>
          <a:srcRect t="4410"/>
          <a:stretch>
            <a:fillRect/>
          </a:stretch>
        </p:blipFill>
        <p:spPr bwMode="auto">
          <a:xfrm>
            <a:off x="457200" y="12954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Sampling Non-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sampling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eksplisit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model-model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statistika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melainkan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profesional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 startAt="2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Sampling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sampling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parameter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statistika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digunakan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Metoda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2209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Merangking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logical units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mengkalikannya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incremental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menjumlahkannya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Langkah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penghitungan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IA</a:t>
            </a:r>
          </a:p>
        </p:txBody>
      </p:sp>
      <p:pic>
        <p:nvPicPr>
          <p:cNvPr id="52228" name="Picture 5"/>
          <p:cNvPicPr>
            <a:picLocks noChangeAspect="1" noChangeArrowheads="1"/>
          </p:cNvPicPr>
          <p:nvPr/>
        </p:nvPicPr>
        <p:blipFill>
          <a:blip r:embed="rId2"/>
          <a:srcRect l="14727" r="26904" b="10304"/>
          <a:stretch>
            <a:fillRect/>
          </a:stretch>
        </p:blipFill>
        <p:spPr bwMode="auto">
          <a:xfrm>
            <a:off x="914400" y="3276600"/>
            <a:ext cx="7467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ASR	=	BP + 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=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Rp20.454,00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Rp3.089,00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		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Rp23.543,00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(upper misstatement limit)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=	PM + ASR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	=	13.197 + 23.543 = 36.740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overstatement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Rp36.740,00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Risk of Incorrect Acceptance 5%.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Rp30.000,00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melebihi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TM. 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UML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2296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Apapun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 final auditor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err="1" smtClean="0">
                <a:latin typeface="Arial" pitchFamily="34" charset="0"/>
                <a:cs typeface="Arial" pitchFamily="34" charset="0"/>
              </a:rPr>
              <a:t>kualitatif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1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1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Kualitatif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akuntansi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ataukah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ketidakberesan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1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1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Akhir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100" dirty="0" smtClean="0">
                <a:latin typeface="Arial" pitchFamily="34" charset="0"/>
                <a:cs typeface="Arial" pitchFamily="34" charset="0"/>
              </a:rPr>
              <a:t>	Auditor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kemahiran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profesionalnya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UML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100" dirty="0" smtClean="0">
                <a:latin typeface="Arial" pitchFamily="34" charset="0"/>
                <a:cs typeface="Arial" pitchFamily="34" charset="0"/>
              </a:rPr>
              <a:t> TM:</a:t>
            </a:r>
          </a:p>
          <a:p>
            <a:pPr marL="966788" lvl="1" indent="-50958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mewakili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66788" lvl="1" indent="-50958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anticipated misstatement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dirty="0" smtClean="0">
                <a:latin typeface="Arial" pitchFamily="34" charset="0"/>
                <a:cs typeface="Arial" pitchFamily="34" charset="0"/>
              </a:rPr>
              <a:t>tolerable misstatement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membatasi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sampling.</a:t>
            </a:r>
          </a:p>
          <a:p>
            <a:pPr marL="966788" lvl="1" indent="-50958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Memang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dirty="0" err="1" smtClean="0">
                <a:latin typeface="Arial" pitchFamily="34" charset="0"/>
                <a:cs typeface="Arial" pitchFamily="34" charset="0"/>
              </a:rPr>
              <a:t>melebihi</a:t>
            </a:r>
            <a:r>
              <a:rPr lang="en-US" sz="2100" b="1" dirty="0" smtClean="0">
                <a:latin typeface="Arial" pitchFamily="34" charset="0"/>
                <a:cs typeface="Arial" pitchFamily="34" charset="0"/>
              </a:rPr>
              <a:t> TM.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6397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Kesimpulan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Akhir</a:t>
            </a:r>
            <a:endParaRPr lang="en-U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3200"/>
            <a:ext cx="9144000" cy="6858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4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Terimakasih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229600" cy="4343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sama-sama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sama-sama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kompetensi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sampling</a:t>
            </a: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None/>
            </a:pP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 startAt="2"/>
            </a:pP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sama-sama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non-sampling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921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Terbaik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1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manfaat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(cost and benefit)</a:t>
            </a: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Volume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transaksi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Tingkat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kompetensi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metoda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sampling</a:t>
            </a: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Manfaat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efisien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Pengukuran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kecukupan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terarah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Pengevaluasian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terarah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Memudahkan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mengkuantifikasi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mengontrol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sampling.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696200" cy="7620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Pemilihan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Metoda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229600" cy="426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sampling non-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statistika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statistika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kompetensi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eaLnBrk="1" hangingPunct="1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Sampling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sampel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6962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Sampling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Attribute Sampling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Sampling unit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atribut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 eaLnBrk="1" hangingPunct="1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Variable Sampling,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substantif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rekening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Sampling unit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rupiah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rupiah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rekening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715962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Penerapan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910</TotalTime>
  <Words>1926</Words>
  <Application>Microsoft Office PowerPoint</Application>
  <PresentationFormat>On-screen Show (4:3)</PresentationFormat>
  <Paragraphs>338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Cordia New</vt:lpstr>
      <vt:lpstr>Wingdings</vt:lpstr>
      <vt:lpstr>Concourse</vt:lpstr>
      <vt:lpstr>Audit Sampling</vt:lpstr>
      <vt:lpstr>   Audit Sampling</vt:lpstr>
      <vt:lpstr>  Mengapa Sampel?</vt:lpstr>
      <vt:lpstr>Jenis Pengujian Audit</vt:lpstr>
      <vt:lpstr>  Metoda Sampling</vt:lpstr>
      <vt:lpstr>  Mana yang Terbaik?</vt:lpstr>
      <vt:lpstr>  Dasar Pemilihan Metoda Sampling</vt:lpstr>
      <vt:lpstr>  Sampling vs Prosedur Audit</vt:lpstr>
      <vt:lpstr>  Penerapan Sampling</vt:lpstr>
      <vt:lpstr>  Risiko Sampling</vt:lpstr>
      <vt:lpstr>  Resiko Sampling</vt:lpstr>
      <vt:lpstr>  Risiko Pengujian SPI</vt:lpstr>
      <vt:lpstr>  Risiko Pengujian Substantif</vt:lpstr>
      <vt:lpstr>  Risiko Non Sampling</vt:lpstr>
      <vt:lpstr>  Risiko Non Sampling</vt:lpstr>
      <vt:lpstr>  Attribute Sampling</vt:lpstr>
      <vt:lpstr>  Langkah-langkah Sampling</vt:lpstr>
      <vt:lpstr>  Identifikasi Kriteria Efektifitas SPI</vt:lpstr>
      <vt:lpstr>  Menentukan Sample Size</vt:lpstr>
      <vt:lpstr>  Tabel Ukuran Sampel</vt:lpstr>
      <vt:lpstr> Tabel Ukuran Sampel</vt:lpstr>
      <vt:lpstr>The Risk of Assessing Control Risk too Low</vt:lpstr>
      <vt:lpstr>   Tolerable Deviation Rate</vt:lpstr>
      <vt:lpstr>  Tolerable Deviation Rate</vt:lpstr>
      <vt:lpstr>Expected Population Deviation Rate</vt:lpstr>
      <vt:lpstr>   Metode Pengambilan Sampel </vt:lpstr>
      <vt:lpstr>  Random Sampling</vt:lpstr>
      <vt:lpstr>  Penggunaan Tabel Angka Random</vt:lpstr>
      <vt:lpstr>  Systematic Sampling</vt:lpstr>
      <vt:lpstr>   Evaluasi hasil sampling</vt:lpstr>
      <vt:lpstr>  Tingkat Penyimpangan Sampel</vt:lpstr>
      <vt:lpstr>  Pertimbangan Kualitatif</vt:lpstr>
      <vt:lpstr>    SAMPLING STATISTIKA      PENGUJIAN SUBSTANTIF</vt:lpstr>
      <vt:lpstr>   Menentukan Ukuran Sampel</vt:lpstr>
      <vt:lpstr>   Reliability Factor </vt:lpstr>
      <vt:lpstr>  Risk of Incorrect Acceptance</vt:lpstr>
      <vt:lpstr>Tolerable Misstatement (TM) </vt:lpstr>
      <vt:lpstr>  Anticipated Misstatement (AM) </vt:lpstr>
      <vt:lpstr>  Expansion Factor (EF) </vt:lpstr>
      <vt:lpstr>Cara Menentukan Ukuran Sampel </vt:lpstr>
      <vt:lpstr>Metode Pengambilan Sampel</vt:lpstr>
      <vt:lpstr>  Proses pemilihan sampel</vt:lpstr>
      <vt:lpstr>  Evaluasi Hasil Sampling</vt:lpstr>
      <vt:lpstr>   UML pada saat tidak ada salah saji </vt:lpstr>
      <vt:lpstr> UML pada saat terjadi beberapa salah saji</vt:lpstr>
      <vt:lpstr>UML pada saat terjadi beberapa salah saji</vt:lpstr>
      <vt:lpstr>  Allowance for Sampling Risk (ASR) </vt:lpstr>
      <vt:lpstr>    Langkah penghitungan IA</vt:lpstr>
      <vt:lpstr>  Langkah Penghitungan IA</vt:lpstr>
      <vt:lpstr>  Langkah penghitungan IA</vt:lpstr>
      <vt:lpstr>    Perhitungan UML</vt:lpstr>
      <vt:lpstr>   Kesimpulan Akhir</vt:lpstr>
      <vt:lpstr>Terimakasih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Diklat Auditor Interen PT Hotel Indonesia Natour 4 Agustus 2009</dc:title>
  <dc:creator>Microsoft Office</dc:creator>
  <cp:lastModifiedBy>RR</cp:lastModifiedBy>
  <cp:revision>35</cp:revision>
  <dcterms:created xsi:type="dcterms:W3CDTF">2009-08-03T13:57:57Z</dcterms:created>
  <dcterms:modified xsi:type="dcterms:W3CDTF">2012-04-09T00:06:21Z</dcterms:modified>
</cp:coreProperties>
</file>