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70" r:id="rId2"/>
    <p:sldId id="271" r:id="rId3"/>
    <p:sldId id="272" r:id="rId4"/>
    <p:sldId id="274" r:id="rId5"/>
    <p:sldId id="273" r:id="rId6"/>
    <p:sldId id="275" r:id="rId7"/>
    <p:sldId id="276" r:id="rId8"/>
    <p:sldId id="277" r:id="rId9"/>
    <p:sldId id="278" r:id="rId10"/>
    <p:sldId id="288" r:id="rId11"/>
    <p:sldId id="289" r:id="rId12"/>
    <p:sldId id="290" r:id="rId13"/>
    <p:sldId id="291" r:id="rId14"/>
    <p:sldId id="279" r:id="rId15"/>
    <p:sldId id="280" r:id="rId16"/>
    <p:sldId id="281" r:id="rId17"/>
    <p:sldId id="282" r:id="rId18"/>
    <p:sldId id="284" r:id="rId19"/>
    <p:sldId id="283" r:id="rId20"/>
    <p:sldId id="285" r:id="rId21"/>
    <p:sldId id="287" r:id="rId22"/>
    <p:sldId id="269" r:id="rId23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5" autoAdjust="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9E61D-C533-496F-85B4-0E12DF20E35D}" type="datetimeFigureOut">
              <a:rPr lang="en-US" smtClean="0"/>
              <a:pPr/>
              <a:t>05/04/2012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C7761-8F23-4EB2-8CC8-CC1ECA2BE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CD21FA-E6CB-4874-A74F-96A98CCD1696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045977-5365-45D8-A82D-7176EB50027A}" type="slidenum">
              <a:rPr lang="en-US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CA4474-97E6-42D8-BA41-C6687C399088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C2DEC-70A6-4B40-B055-B809E09AC5E4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24600" y="6416675"/>
            <a:ext cx="2350681" cy="365125"/>
          </a:xfrm>
          <a:gradFill flip="none" rotWithShape="1">
            <a:gsLst>
              <a:gs pos="43000">
                <a:srgbClr val="03D4A8">
                  <a:alpha val="59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3500000" scaled="1"/>
            <a:tileRect/>
          </a:gradFill>
        </p:spPr>
        <p:txBody>
          <a:bodyPr/>
          <a:lstStyle>
            <a:lvl1pPr>
              <a:defRPr sz="1400" b="1"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 err="1" smtClean="0"/>
              <a:t>sururi</a:t>
            </a:r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/>
            </a:lvl1pPr>
            <a:extLst/>
          </a:lstStyle>
          <a:p>
            <a:fld id="{A06FB21A-7FF7-4DDF-87AB-B4593D8FFBC7}" type="slidenum">
              <a:rPr lang="en-US" smtClean="0"/>
              <a:pPr/>
              <a:t>‹#›</a:t>
            </a:fld>
            <a:endParaRPr lang="th-TH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2EDD1-5223-4832-AF5D-52CB20E6FECF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F66AE-F25F-4E85-9AD7-C6D90AE219FD}" type="slidenum">
              <a:rPr lang="en-US" smtClean="0"/>
              <a:pPr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3F4E7-1DB4-4B6D-9561-1A4CBC7DD85F}" type="slidenum">
              <a:rPr lang="en-US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F2C659-099F-4CA5-B035-8D6A56D6C6B8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4168DD-C17F-4DCB-BBC3-0FB8E9E519C7}" type="slidenum">
              <a:rPr lang="en-US" smtClean="0"/>
              <a:pPr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CC69-5C99-488D-9B34-3D8A2C00E604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E07403-CAC3-486B-A9DC-0EDD759BD1B0}" type="slidenum">
              <a:rPr lang="en-US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sururi</a:t>
            </a:r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32EDD1-5223-4832-AF5D-52CB20E6FECF}" type="slidenum">
              <a:rPr lang="en-US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514600"/>
            <a:ext cx="9144000" cy="11430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PENUGASAN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PENGAUDITAN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Kantor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Akuntan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Publik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Budi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Mulia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No.		: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Hal		: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Penugasan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Lamp.	:  -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Yth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Direktur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PT Raja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Sempurna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Jln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Patangpuluhan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No.22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Yogyakarta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hormat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10</a:t>
            </a:fld>
            <a:endParaRPr lang="th-TH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Surat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Peugasan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Audit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457200"/>
            <a:ext cx="79248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penugasan</a:t>
            </a:r>
            <a:r>
              <a:rPr lang="en-US" dirty="0" smtClean="0"/>
              <a:t> audit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mengkorfimasi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penunjukan</a:t>
            </a:r>
            <a:r>
              <a:rPr lang="en-US" dirty="0" smtClean="0"/>
              <a:t> KAP Budi </a:t>
            </a:r>
            <a:r>
              <a:rPr lang="en-US" dirty="0" err="1" smtClean="0"/>
              <a:t>Mulia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auditor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PT Raja </a:t>
            </a:r>
            <a:r>
              <a:rPr lang="en-US" dirty="0" err="1" smtClean="0"/>
              <a:t>Sempurna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berakhir</a:t>
            </a:r>
            <a:r>
              <a:rPr lang="en-US" dirty="0" smtClean="0"/>
              <a:t> 31 </a:t>
            </a:r>
            <a:r>
              <a:rPr lang="en-US" dirty="0" err="1" smtClean="0"/>
              <a:t>Desember</a:t>
            </a:r>
            <a:r>
              <a:rPr lang="en-US" dirty="0" smtClean="0"/>
              <a:t> 2011.</a:t>
            </a:r>
          </a:p>
          <a:p>
            <a:endParaRPr lang="en-US" dirty="0" smtClean="0"/>
          </a:p>
          <a:p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mengaudit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PT Raja </a:t>
            </a:r>
            <a:r>
              <a:rPr lang="en-US" dirty="0" err="1" smtClean="0"/>
              <a:t>Sempurna</a:t>
            </a:r>
            <a:r>
              <a:rPr lang="en-US" dirty="0" smtClean="0"/>
              <a:t> per 31 </a:t>
            </a:r>
            <a:r>
              <a:rPr lang="en-US" dirty="0" err="1" smtClean="0"/>
              <a:t>Desember</a:t>
            </a:r>
            <a:r>
              <a:rPr lang="en-US" dirty="0" smtClean="0"/>
              <a:t> 2011,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,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Ekuitas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audit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kewajaran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material,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11</a:t>
            </a:fld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457200"/>
            <a:ext cx="7924800" cy="55500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Audit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laksanakan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Akuntan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(SPAP),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data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lain yang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audit,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,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audit.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12</a:t>
            </a:fld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dirty="0" err="1" smtClean="0"/>
              <a:t>Prosedur</a:t>
            </a:r>
            <a:r>
              <a:rPr lang="en-US" dirty="0" smtClean="0"/>
              <a:t> audit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,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kreditur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bank, yang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random.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audit,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Dst</a:t>
            </a:r>
            <a:r>
              <a:rPr lang="en-US" smtClean="0"/>
              <a:t> ………………………..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13</a:t>
            </a:fld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400" dirty="0" err="1" smtClean="0"/>
              <a:t>Memahami</a:t>
            </a:r>
            <a:r>
              <a:rPr lang="en-US" sz="3400" dirty="0" smtClean="0"/>
              <a:t> </a:t>
            </a:r>
            <a:r>
              <a:rPr lang="en-US" sz="3400" dirty="0" err="1" smtClean="0"/>
              <a:t>industri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bisnis</a:t>
            </a:r>
            <a:r>
              <a:rPr lang="en-US" sz="3400" dirty="0" smtClean="0"/>
              <a:t> </a:t>
            </a:r>
            <a:r>
              <a:rPr lang="en-US" sz="3400" dirty="0" err="1" smtClean="0"/>
              <a:t>klien</a:t>
            </a:r>
            <a:r>
              <a:rPr lang="en-US" sz="3400" dirty="0" smtClean="0"/>
              <a:t>, </a:t>
            </a:r>
            <a:r>
              <a:rPr lang="en-US" sz="3400" dirty="0" err="1" smtClean="0"/>
              <a:t>terutama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penugasan</a:t>
            </a:r>
            <a:r>
              <a:rPr lang="en-US" sz="3400" dirty="0" smtClean="0"/>
              <a:t> </a:t>
            </a:r>
            <a:r>
              <a:rPr lang="en-US" sz="3400" dirty="0" err="1" smtClean="0"/>
              <a:t>awal</a:t>
            </a:r>
            <a:r>
              <a:rPr lang="en-US" sz="3400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400" dirty="0" err="1" smtClean="0"/>
              <a:t>Melakukan</a:t>
            </a:r>
            <a:r>
              <a:rPr lang="en-US" sz="3400" dirty="0" smtClean="0"/>
              <a:t> </a:t>
            </a:r>
            <a:r>
              <a:rPr lang="en-US" sz="3400" dirty="0" err="1" smtClean="0"/>
              <a:t>prosedur</a:t>
            </a:r>
            <a:r>
              <a:rPr lang="en-US" sz="3400" dirty="0" smtClean="0"/>
              <a:t> </a:t>
            </a:r>
            <a:r>
              <a:rPr lang="en-US" sz="3400" dirty="0" err="1" smtClean="0"/>
              <a:t>analitis</a:t>
            </a:r>
            <a:endParaRPr lang="en-US" sz="34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3400" dirty="0" err="1" smtClean="0"/>
              <a:t>Mengukur</a:t>
            </a:r>
            <a:r>
              <a:rPr lang="en-US" sz="3400" dirty="0" smtClean="0"/>
              <a:t> </a:t>
            </a:r>
            <a:r>
              <a:rPr lang="en-US" sz="3400" dirty="0" err="1" smtClean="0"/>
              <a:t>risiko</a:t>
            </a:r>
            <a:r>
              <a:rPr lang="en-US" sz="3400" dirty="0" smtClean="0"/>
              <a:t> audit (</a:t>
            </a:r>
            <a:r>
              <a:rPr lang="en-US" sz="3400" dirty="0" err="1" smtClean="0"/>
              <a:t>risiko</a:t>
            </a:r>
            <a:r>
              <a:rPr lang="en-US" sz="3400" dirty="0" smtClean="0"/>
              <a:t> </a:t>
            </a:r>
            <a:r>
              <a:rPr lang="en-US" sz="3400" dirty="0" err="1" smtClean="0"/>
              <a:t>kesalahan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menyimpulkan</a:t>
            </a:r>
            <a:r>
              <a:rPr lang="en-US" sz="3400" dirty="0" smtClean="0"/>
              <a:t> </a:t>
            </a:r>
            <a:r>
              <a:rPr lang="en-US" sz="3400" dirty="0" err="1" smtClean="0"/>
              <a:t>hasil</a:t>
            </a:r>
            <a:r>
              <a:rPr lang="en-US" sz="3400" dirty="0" smtClean="0"/>
              <a:t> audit), </a:t>
            </a:r>
            <a:r>
              <a:rPr lang="en-US" sz="3400" dirty="0" err="1" smtClean="0"/>
              <a:t>semakin</a:t>
            </a:r>
            <a:r>
              <a:rPr lang="en-US" sz="3400" dirty="0" smtClean="0"/>
              <a:t> </a:t>
            </a:r>
            <a:r>
              <a:rPr lang="en-US" sz="3400" dirty="0" err="1" smtClean="0"/>
              <a:t>rendah</a:t>
            </a:r>
            <a:r>
              <a:rPr lang="en-US" sz="3400" dirty="0" smtClean="0"/>
              <a:t> </a:t>
            </a:r>
            <a:r>
              <a:rPr lang="en-US" sz="3400" dirty="0" err="1" smtClean="0"/>
              <a:t>risiko</a:t>
            </a:r>
            <a:r>
              <a:rPr lang="en-US" sz="3400" dirty="0" smtClean="0"/>
              <a:t> audit, </a:t>
            </a:r>
            <a:r>
              <a:rPr lang="en-US" sz="3400" dirty="0" err="1" smtClean="0"/>
              <a:t>semakin</a:t>
            </a:r>
            <a:r>
              <a:rPr lang="en-US" sz="3400" dirty="0" smtClean="0"/>
              <a:t> </a:t>
            </a:r>
            <a:r>
              <a:rPr lang="en-US" sz="3400" dirty="0" err="1" smtClean="0"/>
              <a:t>besar</a:t>
            </a:r>
            <a:r>
              <a:rPr lang="en-US" sz="3400" dirty="0" smtClean="0"/>
              <a:t> </a:t>
            </a:r>
            <a:r>
              <a:rPr lang="en-US" sz="3400" dirty="0" err="1" smtClean="0"/>
              <a:t>bukti</a:t>
            </a:r>
            <a:r>
              <a:rPr lang="en-US" sz="3400" dirty="0" smtClean="0"/>
              <a:t> audit yang </a:t>
            </a:r>
            <a:r>
              <a:rPr lang="en-US" sz="3400" dirty="0" err="1" smtClean="0"/>
              <a:t>diperlukan</a:t>
            </a:r>
            <a:r>
              <a:rPr lang="en-US" sz="3400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4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400" dirty="0" smtClean="0"/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endParaRPr lang="en-US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Elemen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Perencanaan</a:t>
            </a:r>
            <a:r>
              <a:rPr lang="en-US" dirty="0" smtClean="0">
                <a:solidFill>
                  <a:schemeClr val="tx1"/>
                </a:solidFill>
              </a:rPr>
              <a:t> Audit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14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 startAt="4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Mengukur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materialitas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materialias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bukti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 startAt="4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asersi-asersi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signifikan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kemungkinan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103313" lvl="2" indent="-4699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pengendalian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103313" lvl="2" indent="-46990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pengujian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substantif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 startAt="4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 startAt="4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 startAt="4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Elemen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Perencanaan</a:t>
            </a:r>
            <a:r>
              <a:rPr lang="en-US" dirty="0" smtClean="0">
                <a:solidFill>
                  <a:schemeClr val="tx1"/>
                </a:solidFill>
              </a:rPr>
              <a:t> Audit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15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kerajinan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perhotelan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otomitif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persaingan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kejenuhannya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klien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mencakup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090613" lvl="1" indent="-515938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klien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0613" lvl="1" indent="-515938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klien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0613" lvl="1" indent="-515938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dst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0613" lvl="1" indent="-515938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Industri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16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343400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Mereview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trend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industri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Mereview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industri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Mereview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Industri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Mereview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transaksi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Mereview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intensitas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kompetisi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Mereview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keuangan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Mereview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isu-isu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aktual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industri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0613" lvl="1" indent="-515938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 startAt="4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Pemahaman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Industri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4800600"/>
          </a:xfrm>
        </p:spPr>
        <p:txBody>
          <a:bodyPr>
            <a:noAutofit/>
          </a:bodyPr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Mereview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trend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bisis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klien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Mereview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kertas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lalu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penugasan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ulang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Tour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lokasi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operasional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klien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Wawancara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manajemen</a:t>
            </a: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Wawancara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komite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 startAt="6"/>
            </a:pPr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.</a:t>
            </a:r>
          </a:p>
          <a:p>
            <a:pPr marL="457200" indent="-457200">
              <a:lnSpc>
                <a:spcPct val="90000"/>
              </a:lnSpc>
              <a:buFontTx/>
              <a:buAutoNum type="arabicPeriod" startAt="6"/>
            </a:pPr>
            <a:r>
              <a:rPr lang="en-US" sz="2800" dirty="0" err="1" smtClean="0"/>
              <a:t>Mengidentifikasi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</a:t>
            </a:r>
            <a:r>
              <a:rPr lang="en-US" sz="2800" dirty="0" err="1" smtClean="0"/>
              <a:t>akuntansi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.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1090613" lvl="1" indent="-515938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 startAt="4"/>
            </a:pP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Pemahaman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>
            <a:noAutofit/>
          </a:bodyPr>
          <a:lstStyle/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tahap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perencanaan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sifat</a:t>
            </a:r>
            <a:r>
              <a:rPr lang="en-US" sz="3200" dirty="0" smtClean="0"/>
              <a:t>, </a:t>
            </a:r>
            <a:r>
              <a:rPr lang="en-US" sz="3200" dirty="0" err="1" smtClean="0"/>
              <a:t>saat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luas</a:t>
            </a:r>
            <a:r>
              <a:rPr lang="en-US" sz="3200" dirty="0" smtClean="0"/>
              <a:t> audit.</a:t>
            </a:r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tahap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pengujian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efektifitas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efisiensi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pengumpulan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pengujian</a:t>
            </a:r>
            <a:r>
              <a:rPr lang="en-US" sz="3200" dirty="0" smtClean="0"/>
              <a:t> </a:t>
            </a:r>
            <a:r>
              <a:rPr lang="en-US" sz="3200" dirty="0" err="1" smtClean="0"/>
              <a:t>bukti</a:t>
            </a:r>
            <a:r>
              <a:rPr lang="en-US" sz="3200" dirty="0" smtClean="0"/>
              <a:t> audit.</a:t>
            </a:r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b="1" dirty="0" err="1" smtClean="0"/>
              <a:t>Pada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tahap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kesimpulan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mengukur</a:t>
            </a:r>
            <a:r>
              <a:rPr lang="en-US" sz="3200" dirty="0" smtClean="0"/>
              <a:t> </a:t>
            </a:r>
            <a:r>
              <a:rPr lang="en-US" sz="3200" dirty="0" err="1" smtClean="0"/>
              <a:t>kewajaran</a:t>
            </a:r>
            <a:r>
              <a:rPr lang="en-US" sz="3200" dirty="0" smtClean="0"/>
              <a:t> </a:t>
            </a:r>
            <a:r>
              <a:rPr lang="en-US" sz="3200" dirty="0" err="1" smtClean="0"/>
              <a:t>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keuangan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keseluruhan</a:t>
            </a:r>
            <a:r>
              <a:rPr lang="en-US" sz="3200" dirty="0" smtClean="0"/>
              <a:t>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1090613" lvl="1" indent="-515938">
              <a:lnSpc>
                <a:spcPct val="90000"/>
              </a:lnSpc>
              <a:buClr>
                <a:schemeClr val="accent3">
                  <a:lumMod val="75000"/>
                </a:schemeClr>
              </a:buClr>
              <a:buFont typeface="+mj-lt"/>
              <a:buAutoNum type="arabicPeriod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31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Analitis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19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05072"/>
          </a:xfrm>
        </p:spPr>
        <p:txBody>
          <a:bodyPr>
            <a:normAutofit/>
          </a:bodyPr>
          <a:lstStyle/>
          <a:p>
            <a:pPr marL="533400" indent="-533400">
              <a:buFontTx/>
              <a:buAutoNum type="arabicPeriod"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penugasan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533400" indent="-533400">
              <a:buFontTx/>
              <a:buAutoNum type="arabicPeriod"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penugasan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533400" indent="-533400">
              <a:buFontTx/>
              <a:buAutoNum type="arabicPeriod"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Merencanakan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533400" indent="-533400">
              <a:buFontTx/>
              <a:buAutoNum type="arabicPeriod"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533400" indent="-533400">
              <a:buFontTx/>
              <a:buAutoNum type="arabicPeriod"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Melaporkan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Tahapan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Audit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543800" cy="4419600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obyek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analisis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angka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pembanding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analisis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Menganalisis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perpedaan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dipandang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signifikan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Memprediksi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analitis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1090613" lvl="1" indent="-515938">
              <a:lnSpc>
                <a:spcPct val="90000"/>
              </a:lnSpc>
              <a:buClr>
                <a:schemeClr val="accent3">
                  <a:lumMod val="75000"/>
                </a:schemeClr>
              </a:buClr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Analitis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20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543800" cy="4114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dirty="0" err="1" smtClean="0"/>
              <a:t>Alat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:</a:t>
            </a:r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dirty="0" err="1" smtClean="0"/>
              <a:t>Perbandingan</a:t>
            </a:r>
            <a:r>
              <a:rPr lang="en-US" sz="3200" dirty="0" smtClean="0"/>
              <a:t> </a:t>
            </a:r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dirty="0" err="1" smtClean="0"/>
              <a:t>absolut</a:t>
            </a:r>
            <a:endParaRPr lang="en-US" sz="3200" dirty="0" smtClean="0"/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dirty="0" err="1" smtClean="0"/>
              <a:t>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rasio</a:t>
            </a:r>
            <a:endParaRPr lang="en-US" sz="3200" dirty="0" smtClean="0"/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dirty="0" err="1" smtClean="0"/>
              <a:t>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kecenderungan</a:t>
            </a:r>
            <a:r>
              <a:rPr lang="en-US" sz="3200" dirty="0" smtClean="0"/>
              <a:t>/trend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dirty="0" err="1" smtClean="0"/>
              <a:t>pembanding</a:t>
            </a:r>
            <a:r>
              <a:rPr lang="en-US" sz="3200" dirty="0" smtClean="0"/>
              <a:t>:</a:t>
            </a:r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 </a:t>
            </a:r>
            <a:r>
              <a:rPr lang="en-US" sz="3200" dirty="0" err="1" smtClean="0"/>
              <a:t>lalu</a:t>
            </a:r>
            <a:endParaRPr lang="en-US" sz="3200" dirty="0" smtClean="0"/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dirty="0" err="1" smtClean="0"/>
              <a:t>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ramalan</a:t>
            </a:r>
            <a:endParaRPr lang="en-US" sz="3200" dirty="0" smtClean="0"/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dirty="0" err="1" smtClean="0"/>
              <a:t>industri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Alat-alat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Analisis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21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 descr="75%"/>
          <p:cNvSpPr>
            <a:spLocks noChangeArrowheads="1"/>
          </p:cNvSpPr>
          <p:nvPr/>
        </p:nvSpPr>
        <p:spPr bwMode="auto">
          <a:xfrm>
            <a:off x="0" y="2362200"/>
            <a:ext cx="91440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800" b="1" dirty="0" smtClean="0"/>
          </a:p>
          <a:p>
            <a:pPr algn="ctr"/>
            <a:r>
              <a:rPr lang="en-US" sz="4800" b="1" dirty="0" err="1" smtClean="0"/>
              <a:t>Terimakasih</a:t>
            </a:r>
            <a:endParaRPr lang="en-US" sz="4800" b="1" dirty="0" smtClean="0"/>
          </a:p>
          <a:p>
            <a:pPr algn="ctr"/>
            <a:endParaRPr lang="en-US" sz="4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22</a:t>
            </a:fld>
            <a:endParaRPr lang="th-TH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515938" indent="-515938">
              <a:buClr>
                <a:srgbClr val="0070C0"/>
              </a:buClr>
              <a:buFont typeface="+mj-lt"/>
              <a:buAutoNum type="arabicPeriod"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Menererima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penugasan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5938" indent="-515938">
              <a:buClr>
                <a:srgbClr val="0070C0"/>
              </a:buClr>
              <a:buFont typeface="+mj-lt"/>
              <a:buAutoNum type="arabicPeriod"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Menolak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penugasan</a:t>
            </a: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marL="515938" indent="-515938">
              <a:buClr>
                <a:srgbClr val="0070C0"/>
              </a:buClr>
              <a:buFont typeface="+mj-lt"/>
              <a:buAutoNum type="arabicPeriod"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menolak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penugasan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6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s.d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9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tanggal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5938" indent="-515938">
              <a:buClr>
                <a:srgbClr val="0070C0"/>
              </a:buClr>
              <a:buFont typeface="+mj-lt"/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515938" indent="-515938">
              <a:buNone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515938" indent="-515938">
              <a:buFontTx/>
              <a:buAutoNum type="arabicPeriod"/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standar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973138" lvl="5" indent="-515938">
              <a:buFontTx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kompetensi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973138" lvl="5" indent="-515938">
              <a:buFontTx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bersikap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independen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973138" lvl="5" indent="-515938">
              <a:buFontTx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cermat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seksama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52678" indent="-74295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52678" indent="-742950"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852678" indent="-742950">
              <a:buFont typeface="+mj-lt"/>
              <a:buAutoNum type="arabicPeriod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Mendapatkan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Penugasan</a:t>
            </a:r>
            <a:r>
              <a:rPr lang="en-US" dirty="0" smtClean="0">
                <a:solidFill>
                  <a:schemeClr val="tx1"/>
                </a:solidFill>
              </a:rPr>
              <a:t> Audit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3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Clr>
                <a:srgbClr val="0070C0"/>
              </a:buClr>
              <a:buFontTx/>
              <a:buAutoNum type="arabicPeriod" startAt="2"/>
            </a:pP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karakter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312863" lvl="1" indent="-738188">
              <a:buFont typeface="Wingdings" pitchFamily="2" charset="2"/>
              <a:buChar char="§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Integritas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menjaga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komitmenya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etika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peraturan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312863" lvl="1" indent="-738188">
              <a:buFont typeface="Wingdings" pitchFamily="2" charset="2"/>
              <a:buChar char="§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Tingkat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risiko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kerentanan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praktik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tuntutan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perundang-undangan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berlaku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52678" indent="-74295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852678" indent="-74295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852678" indent="-742950">
              <a:buFont typeface="+mj-lt"/>
              <a:buAutoNum type="arabicPeriod"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Mendapatkan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Penugasan</a:t>
            </a:r>
            <a:r>
              <a:rPr lang="en-US" dirty="0" smtClean="0">
                <a:solidFill>
                  <a:schemeClr val="tx1"/>
                </a:solidFill>
              </a:rPr>
              <a:t> Audit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4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>
            <a:normAutofit fontScale="92500"/>
          </a:bodyPr>
          <a:lstStyle/>
          <a:p>
            <a:pPr marL="609600" indent="-609600">
              <a:buFontTx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Berkomunikasi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pendahulu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penugasan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pertama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09600" indent="-609600">
              <a:buFontTx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Menggali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fihak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ketiga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pengacara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bankir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komunitas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terkait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Review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sebelumnya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penugasan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ulang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609600" indent="-609600">
              <a:buFontTx/>
              <a:buAutoNum type="arabicPeriod"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buFontTx/>
              <a:buAutoNum type="arabicPeriod"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Evaluasi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Integritas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5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>
            <a:normAutofit/>
          </a:bodyPr>
          <a:lstStyle/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Indentifikasi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tuntutan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hukum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klien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potensi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keterbatasan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(scope limitation)</a:t>
            </a:r>
          </a:p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kelayakan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keungan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Evaluasi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Risiko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Khusus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6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penugasan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dibuat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auditor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dimintakan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tanda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klien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penugasan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diaudit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Acuan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pelaksanaan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misalnya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SPAP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Surat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Penugasan</a:t>
            </a:r>
            <a:r>
              <a:rPr lang="en-US" dirty="0" smtClean="0">
                <a:solidFill>
                  <a:schemeClr val="tx1"/>
                </a:solidFill>
              </a:rPr>
              <a:t> Audit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7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43400"/>
          </a:xfrm>
        </p:spPr>
        <p:txBody>
          <a:bodyPr>
            <a:normAutofit lnSpcReduction="10000"/>
          </a:bodyPr>
          <a:lstStyle/>
          <a:p>
            <a:pPr marL="971550" lvl="1" indent="-514350">
              <a:lnSpc>
                <a:spcPct val="90000"/>
              </a:lnSpc>
              <a:buFont typeface="+mj-lt"/>
              <a:buAutoNum type="arabicPeriod" startAt="4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Deskripsi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sifat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luas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</a:t>
            </a: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audit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garansi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terungkapnya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saji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material</a:t>
            </a: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Penegasan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tanggung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bertanggungjawab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menerapkan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interen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memadai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 startAt="4"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Surat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Penugasan</a:t>
            </a:r>
            <a:r>
              <a:rPr lang="en-US" dirty="0" smtClean="0">
                <a:solidFill>
                  <a:schemeClr val="tx1"/>
                </a:solidFill>
              </a:rPr>
              <a:t> Audit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Autofit/>
          </a:bodyPr>
          <a:lstStyle/>
          <a:p>
            <a:pPr marL="1031875" lvl="1" indent="-574675">
              <a:buFont typeface="+mj-lt"/>
              <a:buAutoNum type="arabicPeriod" startAt="8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kemungkinan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dimintai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tertulis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31875" lvl="1" indent="-574675">
              <a:buFont typeface="Wingdings" pitchFamily="2" charset="2"/>
              <a:buAutoNum type="arabicPeriod" startAt="8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Penjelasan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audit,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konsultasi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penyusunan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akuntansi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31875" lvl="1" indent="-574675">
              <a:buFont typeface="Wingdings" pitchFamily="2" charset="2"/>
              <a:buAutoNum type="arabicPeriod" startAt="8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Penjelasan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fee audit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ketentuan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pembayarannya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330325" lvl="1" indent="-873125">
              <a:buFont typeface="Wingdings" pitchFamily="2" charset="2"/>
              <a:buAutoNum type="arabicPeriod" startAt="8"/>
            </a:pPr>
            <a:endParaRPr lang="en-US" sz="2800" dirty="0" smtClean="0"/>
          </a:p>
          <a:p>
            <a:pPr marL="966788" lvl="1" indent="-509588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633413" indent="-523875">
              <a:lnSpc>
                <a:spcPct val="90000"/>
              </a:lnSpc>
              <a:buFont typeface="+mj-lt"/>
              <a:buAutoNum type="arabicPeriod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Surat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Penugasan</a:t>
            </a:r>
            <a:r>
              <a:rPr lang="en-US" dirty="0" smtClean="0">
                <a:solidFill>
                  <a:schemeClr val="tx1"/>
                </a:solidFill>
              </a:rPr>
              <a:t> Audit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B21A-7FF7-4DDF-87AB-B4593D8FFBC7}" type="slidenum">
              <a:rPr lang="en-US" smtClean="0"/>
              <a:pPr/>
              <a:t>9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sururi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734</TotalTime>
  <Words>899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   PENUGASAN &amp; PERENCANAAN    PENGAUDITAN</vt:lpstr>
      <vt:lpstr>  Tahapan Kegiatan Audit</vt:lpstr>
      <vt:lpstr>  Mendapatkan Penugasan Audit</vt:lpstr>
      <vt:lpstr>  Mendapatkan Penugasan Audit</vt:lpstr>
      <vt:lpstr>  Evaluasi Integritas</vt:lpstr>
      <vt:lpstr>  Evaluasi Risiko Khusus</vt:lpstr>
      <vt:lpstr>  Surat Penugasan Audit</vt:lpstr>
      <vt:lpstr>  Surat Penugasan Audit</vt:lpstr>
      <vt:lpstr>  Surat Penugasan Audit</vt:lpstr>
      <vt:lpstr>  Contoh Surat Peugasan Audit</vt:lpstr>
      <vt:lpstr>Slide 11</vt:lpstr>
      <vt:lpstr>Slide 12</vt:lpstr>
      <vt:lpstr>Slide 13</vt:lpstr>
      <vt:lpstr>  Elemen Perencanaan Audit</vt:lpstr>
      <vt:lpstr>  Elemen Perencanaan Audit</vt:lpstr>
      <vt:lpstr>  Memahami Industri dan Bisnis</vt:lpstr>
      <vt:lpstr>  Prosedur Pemahaman Industri</vt:lpstr>
      <vt:lpstr>  Prosedur Pemahaman Bisnis</vt:lpstr>
      <vt:lpstr>  Prosedur Analitis: Tujuan</vt:lpstr>
      <vt:lpstr>  Prosedur Analitis</vt:lpstr>
      <vt:lpstr>  Alat-alat Analisis</vt:lpstr>
      <vt:lpstr>Slide 22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 PROFESIONAL</dc:title>
  <dc:creator>MoZarD</dc:creator>
  <cp:lastModifiedBy>SURURI</cp:lastModifiedBy>
  <cp:revision>46</cp:revision>
  <dcterms:created xsi:type="dcterms:W3CDTF">2009-02-19T01:03:06Z</dcterms:created>
  <dcterms:modified xsi:type="dcterms:W3CDTF">2012-04-05T01:06:29Z</dcterms:modified>
</cp:coreProperties>
</file>