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theme/theme10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4133" r:id="rId2"/>
    <p:sldMasterId id="2147484043" r:id="rId3"/>
    <p:sldMasterId id="2147484030" r:id="rId4"/>
    <p:sldMasterId id="2147483968" r:id="rId5"/>
    <p:sldMasterId id="2147483956" r:id="rId6"/>
    <p:sldMasterId id="2147483943" r:id="rId7"/>
    <p:sldMasterId id="2147483931" r:id="rId8"/>
  </p:sldMasterIdLst>
  <p:notesMasterIdLst>
    <p:notesMasterId r:id="rId41"/>
  </p:notesMasterIdLst>
  <p:handoutMasterIdLst>
    <p:handoutMasterId r:id="rId42"/>
  </p:handoutMasterIdLst>
  <p:sldIdLst>
    <p:sldId id="290" r:id="rId9"/>
    <p:sldId id="291" r:id="rId10"/>
    <p:sldId id="292" r:id="rId11"/>
    <p:sldId id="293" r:id="rId12"/>
    <p:sldId id="294" r:id="rId13"/>
    <p:sldId id="319" r:id="rId14"/>
    <p:sldId id="295" r:id="rId15"/>
    <p:sldId id="320" r:id="rId16"/>
    <p:sldId id="298" r:id="rId17"/>
    <p:sldId id="322" r:id="rId18"/>
    <p:sldId id="296" r:id="rId19"/>
    <p:sldId id="323" r:id="rId20"/>
    <p:sldId id="299" r:id="rId21"/>
    <p:sldId id="300" r:id="rId22"/>
    <p:sldId id="301" r:id="rId23"/>
    <p:sldId id="32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5" r:id="rId37"/>
    <p:sldId id="314" r:id="rId38"/>
    <p:sldId id="316" r:id="rId39"/>
    <p:sldId id="318" r:id="rId40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2F26"/>
    <a:srgbClr val="FF6600"/>
    <a:srgbClr val="FF9900"/>
    <a:srgbClr val="FF0000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15" autoAdjust="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24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E49D691-3ABE-41FC-A970-B4DC264A9219}" type="datetimeFigureOut">
              <a:rPr lang="en-US"/>
              <a:pPr>
                <a:defRPr/>
              </a:pPr>
              <a:t>4/8/2012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C43B703-AFBA-4986-8DA5-3183178C2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9E96483-F693-408A-8D3A-63C63B3706F0}" type="datetimeFigureOut">
              <a:rPr lang="en-US"/>
              <a:pPr>
                <a:defRPr/>
              </a:pPr>
              <a:t>4/8/2012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2481120-8C2F-4307-87EC-B4CC12AC9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0"/>
          </p:nvPr>
        </p:nvSpPr>
        <p:spPr>
          <a:xfrm>
            <a:off x="6324600" y="6416675"/>
            <a:ext cx="2351088" cy="365125"/>
          </a:xfrm>
          <a:gradFill flip="none" rotWithShape="1">
            <a:gsLst>
              <a:gs pos="51000">
                <a:srgbClr val="03D4A8">
                  <a:alpha val="60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  <a:ln>
            <a:solidFill>
              <a:schemeClr val="accent1"/>
            </a:solidFill>
          </a:ln>
        </p:spPr>
        <p:txBody>
          <a:bodyPr/>
          <a:lstStyle>
            <a:lvl1pPr>
              <a:defRPr sz="1400" b="1" dirty="0"/>
            </a:lvl1pPr>
          </a:lstStyle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686800" y="6400800"/>
            <a:ext cx="366713" cy="365125"/>
          </a:xfrm>
        </p:spPr>
        <p:txBody>
          <a:bodyPr/>
          <a:lstStyle>
            <a:lvl1pPr>
              <a:defRPr sz="1200" b="1" smtClean="0"/>
            </a:lvl1pPr>
          </a:lstStyle>
          <a:p>
            <a:pPr>
              <a:defRPr/>
            </a:pPr>
            <a:fld id="{C1B516BB-1FCA-4A6E-8B01-32E1CE622235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94F5-C6F6-457C-A261-9DF807EB85E5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397-35D0-44C1-8DB7-923F45B7E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94F5-C6F6-457C-A261-9DF807EB85E5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397-35D0-44C1-8DB7-923F45B7E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94F5-C6F6-457C-A261-9DF807EB85E5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397-35D0-44C1-8DB7-923F45B7E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94F5-C6F6-457C-A261-9DF807EB85E5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397-35D0-44C1-8DB7-923F45B7E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94F5-C6F6-457C-A261-9DF807EB85E5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397-35D0-44C1-8DB7-923F45B7E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94F5-C6F6-457C-A261-9DF807EB85E5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397-35D0-44C1-8DB7-923F45B7E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94F5-C6F6-457C-A261-9DF807EB85E5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397-35D0-44C1-8DB7-923F45B7E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94F5-C6F6-457C-A261-9DF807EB85E5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397-35D0-44C1-8DB7-923F45B7E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D2D5D-D39D-4CEE-A57E-88B597833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DBB77-8670-447E-9EE9-5D6719C0F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412B70-9E42-4FDA-8E28-E2B04F7C1DE9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BD73D-1F61-4D4A-A65C-102490F7D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6409-9492-4E55-88FC-7E39D693B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2B5AE-DF6F-4C03-A5E8-C78C3021E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8497D-6CAD-4C38-B116-45EC87F44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E7BDB-8AC5-4DBE-B3CE-386C7B35D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CCC2-B727-475B-8674-F2BD5ED08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16A2E-C84C-4A42-92DB-F6FCC463E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F8DD3-BB40-4F65-9846-B776E3147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BF24F-6134-4C74-8397-80897A748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D83EF-A404-42A1-82B2-B2451E400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0"/>
          </p:nvPr>
        </p:nvSpPr>
        <p:spPr>
          <a:xfrm>
            <a:off x="6324600" y="6416675"/>
            <a:ext cx="2351088" cy="365125"/>
          </a:xfrm>
          <a:gradFill flip="none" rotWithShape="1">
            <a:gsLst>
              <a:gs pos="51000">
                <a:srgbClr val="03D4A8">
                  <a:alpha val="60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  <a:ln>
            <a:solidFill>
              <a:schemeClr val="accent1"/>
            </a:solidFill>
          </a:ln>
        </p:spPr>
        <p:txBody>
          <a:bodyPr/>
          <a:lstStyle>
            <a:lvl1pPr>
              <a:defRPr sz="1400" b="1" dirty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686800" y="6400800"/>
            <a:ext cx="366713" cy="365125"/>
          </a:xfrm>
        </p:spPr>
        <p:txBody>
          <a:bodyPr/>
          <a:lstStyle>
            <a:lvl1pPr>
              <a:defRPr sz="1200" b="1" smtClean="0"/>
            </a:lvl1pPr>
          </a:lstStyle>
          <a:p>
            <a:pPr>
              <a:defRPr/>
            </a:pPr>
            <a:fld id="{778926C8-1C3F-403A-A2B0-A074D403B806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BE14C-D77A-4042-86E9-7A09E3824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54987-DE5C-4D3B-B5B6-D6BE35FBF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15FBA-643C-40C6-9E9A-1B9458F92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1C106-B7B5-407F-AA99-1058F1B14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B06E8-CEA5-4CAF-BB9F-34FBA7E79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106E1-605F-4A79-B0DA-F268D1CD6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3340-4209-498F-8962-8FA8EA529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40C8D-F07C-4572-AD54-325B043AD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E304-5F29-437C-8C2D-6F605551C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76EE6-ECB5-4FF6-B7BD-D61F84BCC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558AE-0DEF-44EF-817B-5FEBE9626FE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23101-477F-43E8-9660-3ACF5672D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284D-9974-4FA3-8CEA-15997E3DD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2BAE4-41AC-4456-AFAB-EBF696D1F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0FFF6-D232-41C7-8D47-64826EB60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12CE7-D5AF-4560-A460-78D871760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998AF-2429-4EAC-9953-DD07646BD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362A6-E160-46CD-B3EC-A1576A6BF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DA312-8AC8-4335-A4EE-96A34410F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62737-828E-4C3A-8FF1-9865A8CAC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28CED-CF28-4E0A-A06E-A56A214A4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0"/>
          </p:nvPr>
        </p:nvSpPr>
        <p:spPr>
          <a:xfrm>
            <a:off x="6324600" y="6416675"/>
            <a:ext cx="2351088" cy="365125"/>
          </a:xfrm>
          <a:gradFill flip="none" rotWithShape="1">
            <a:gsLst>
              <a:gs pos="51000">
                <a:srgbClr val="03D4A8">
                  <a:alpha val="60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  <a:ln>
            <a:solidFill>
              <a:schemeClr val="accent1"/>
            </a:solidFill>
          </a:ln>
        </p:spPr>
        <p:txBody>
          <a:bodyPr/>
          <a:lstStyle>
            <a:lvl1pPr>
              <a:defRPr sz="1400" b="1" dirty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686800" y="6400800"/>
            <a:ext cx="366713" cy="365125"/>
          </a:xfrm>
        </p:spPr>
        <p:txBody>
          <a:bodyPr/>
          <a:lstStyle>
            <a:lvl1pPr>
              <a:defRPr sz="1200" b="1" smtClean="0"/>
            </a:lvl1pPr>
          </a:lstStyle>
          <a:p>
            <a:pPr>
              <a:defRPr/>
            </a:pPr>
            <a:fld id="{E7D8CC4E-3EBF-4C8F-81A6-22950BF2D8CF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2D7D3-D37C-456A-AB75-F42E7853A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69D08-AADB-4AA4-BE40-5409A7C41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F93A4-337A-4577-97F1-936731D4B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20D1C-2AD5-47B9-9021-C2871CB67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AE5B6-FD01-4F37-97DF-DEE369534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2A116-2407-4B69-A143-DECA0E791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4D2B2-2077-415B-ABDE-30CAB3BE0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879FF-29FE-4E98-B45F-70CF20C66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D91BF-B9EC-4E7A-9922-85822195F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79336-F478-4F91-9D56-A559B0F31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78258-CAC8-46C9-8777-978444A1050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5C79C-A21C-4584-A640-72E7EBC6F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F0C23-F9D2-460E-868A-E4E675C4D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D3C59-1B25-4938-BFC0-8C2464830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D29FD-A0B5-4E6D-B79B-76E7CBFC7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466B6-B720-44B2-B88A-379B2DE90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6A09F-8E41-4DC7-8C39-F84A627A9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3DCEC-1550-45AC-8CFF-76B84B1AF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87994-EC16-41C4-831E-2B8F96A51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26F0-FD8A-4DAC-95DE-7BA70BEFD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1992D-F69B-4D8B-B82B-AF8E683DE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94F5-C6F6-457C-A261-9DF807EB85E5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397-35D0-44C1-8DB7-923F45B7E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D5148-7C28-4DF8-9A72-CE73502BC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C64F9-C141-4C8C-A87E-E5DD82462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B67F6-9894-4A77-A336-7385BC699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0EACE-6B88-4B60-8BFD-81999F927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DE78E-998A-4353-A988-912251B95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29B62-0234-41D2-A3C1-2D4CE4E24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3A87B-AD64-440A-AC2A-85C670031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2D097-5048-4484-ADAC-F70A97E5D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EAD4E-A0C5-4D72-B719-1AC03E3C9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08F5D-F62E-4D95-9543-A93E040BC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94F5-C6F6-457C-A261-9DF807EB85E5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397-35D0-44C1-8DB7-923F45B7E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A182B-4262-44E0-B042-B6D76D9FD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2BAFC-D265-459E-A41A-2798AC664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E4920-DCF8-48CB-B98E-DE2F50DAF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80E4E-0FDC-499D-8D46-12FDF687A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94F5-C6F6-457C-A261-9DF807EB85E5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397-35D0-44C1-8DB7-923F45B7E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2">
                <a:tint val="55000"/>
                <a:satMod val="300000"/>
              </a:schemeClr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8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D4412B70-9E42-4FDA-8E28-E2B04F7C1DE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32" r:id="rId2"/>
    <p:sldLayoutId id="2147484129" r:id="rId3"/>
    <p:sldLayoutId id="2147484061" r:id="rId4"/>
    <p:sldLayoutId id="2147484130" r:id="rId5"/>
    <p:sldLayoutId id="2147484131" r:id="rId6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794F5-C6F6-457C-A261-9DF807EB85E5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96397-35D0-44C1-8DB7-923F45B7E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4" r:id="rId1"/>
    <p:sldLayoutId id="2147484135" r:id="rId2"/>
    <p:sldLayoutId id="2147484136" r:id="rId3"/>
    <p:sldLayoutId id="2147484137" r:id="rId4"/>
    <p:sldLayoutId id="2147484138" r:id="rId5"/>
    <p:sldLayoutId id="2147484139" r:id="rId6"/>
    <p:sldLayoutId id="2147484140" r:id="rId7"/>
    <p:sldLayoutId id="2147484141" r:id="rId8"/>
    <p:sldLayoutId id="2147484142" r:id="rId9"/>
    <p:sldLayoutId id="2147484143" r:id="rId10"/>
    <p:sldLayoutId id="21474841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74B65AA-AD7A-482F-B079-8F90A0164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5D1CDF-A911-40DD-A91C-924FE412D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A5005-E821-45D7-9A50-2662AB168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5000">
              <a:schemeClr val="bg2">
                <a:tint val="55000"/>
                <a:satMod val="300000"/>
              </a:schemeClr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484758D-0A1D-40BD-B472-E65FCA5ED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5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  <p:sldLayoutId id="214748410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5000">
              <a:schemeClr val="bg2">
                <a:tint val="55000"/>
                <a:satMod val="300000"/>
              </a:schemeClr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AAACB7-076E-422F-A362-6AC1005DB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6" r:id="rId1"/>
    <p:sldLayoutId id="2147484107" r:id="rId2"/>
    <p:sldLayoutId id="2147484108" r:id="rId3"/>
    <p:sldLayoutId id="2147484109" r:id="rId4"/>
    <p:sldLayoutId id="2147484110" r:id="rId5"/>
    <p:sldLayoutId id="2147484111" r:id="rId6"/>
    <p:sldLayoutId id="2147484112" r:id="rId7"/>
    <p:sldLayoutId id="2147484113" r:id="rId8"/>
    <p:sldLayoutId id="2147484114" r:id="rId9"/>
    <p:sldLayoutId id="2147484115" r:id="rId10"/>
    <p:sldLayoutId id="214748411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5000">
              <a:schemeClr val="bg2">
                <a:tint val="55000"/>
                <a:satMod val="300000"/>
              </a:schemeClr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A0E9DCD-0090-42BF-ACFE-88C2CC366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667000"/>
            <a:ext cx="9144000" cy="9906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PEMAHAMAN DAN PENGUJIAN SPI</a:t>
            </a:r>
            <a:endParaRPr lang="th-TH" sz="3600" dirty="0" smtClean="0">
              <a:solidFill>
                <a:schemeClr val="tx1"/>
              </a:solidFill>
            </a:endParaRPr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9C94C9E-BA79-4BA2-B505-CE1721016C34}" type="slidenum">
              <a:rPr lang="en-US" smtClean="0">
                <a:latin typeface="Arial" charset="0"/>
              </a:rPr>
              <a:pPr/>
              <a:t>1</a:t>
            </a:fld>
            <a:endParaRPr lang="th-TH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</a:rPr>
              <a:t>Pengaruh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Eksteren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atas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SPI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20483" name="Content Placeholder 4"/>
          <p:cNvSpPr>
            <a:spLocks noGrp="1"/>
          </p:cNvSpPr>
          <p:nvPr>
            <p:ph idx="1"/>
          </p:nvPr>
        </p:nvSpPr>
        <p:spPr>
          <a:xfrm>
            <a:off x="609600" y="1219200"/>
            <a:ext cx="8077200" cy="3962400"/>
          </a:xfrm>
        </p:spPr>
        <p:txBody>
          <a:bodyPr/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eksteren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berpengaruh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SPI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1108075" lvl="1" indent="-742950">
              <a:buClr>
                <a:schemeClr val="bg2">
                  <a:lumMod val="25000"/>
                </a:schemeClr>
              </a:buClr>
              <a:buFont typeface="+mj-lt"/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Auditor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independen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108075" lvl="1" indent="-742950">
              <a:buClr>
                <a:schemeClr val="bg2">
                  <a:lumMod val="25000"/>
                </a:schemeClr>
              </a:buClr>
              <a:buFont typeface="+mj-lt"/>
              <a:buAutoNum type="arabi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Pemerintah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108075" lvl="1" indent="-742950">
              <a:buClr>
                <a:schemeClr val="bg2">
                  <a:lumMod val="25000"/>
                </a:schemeClr>
              </a:buClr>
              <a:buFont typeface="+mj-lt"/>
              <a:buAutoNum type="arabi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Asosiasi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profesi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asosiasi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bisnis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108075" lvl="1" indent="-742950">
              <a:buClr>
                <a:schemeClr val="bg2">
                  <a:lumMod val="25000"/>
                </a:schemeClr>
              </a:buClr>
              <a:buFont typeface="+mj-lt"/>
              <a:buAutoNum type="arabi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Lembaga-lembaga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otoritas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tertentu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46621DB-D734-42EE-A74C-EA0DDFD60F55}" type="slidenum">
              <a:rPr lang="en-US">
                <a:latin typeface="Arial" charset="0"/>
              </a:rPr>
              <a:pPr/>
              <a:t>10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</a:rPr>
              <a:t>Pengembangan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SPI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versi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COSO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18435" name="Content Placeholder 4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724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COSO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(committee of sponsoring organizations)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independen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anggotannya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asosiasi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profesi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AAA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(the American Accounting Association)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Font typeface="+mj-lt"/>
              <a:buAutoNum type="arabicPeriod"/>
            </a:pP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AICPA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the American Institute of Certified Public Accountants)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Font typeface="+mj-lt"/>
              <a:buAutoNum type="arabicPeriod"/>
            </a:pP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IIA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(the Institute of Internal Auditors)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Font typeface="+mj-lt"/>
              <a:buAutoNum type="arabicPeriod"/>
            </a:pP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IMA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(the Institute of Management Accountants)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Font typeface="+mj-lt"/>
              <a:buAutoNum type="arabicPeriod"/>
            </a:pP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FEI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(the Financial Executive Institute)</a:t>
            </a:r>
            <a:endParaRPr lang="en-US" sz="2800" dirty="0" smtClean="0">
              <a:cs typeface="Cordia New" pitchFamily="34" charset="-34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E0DC4CE-00CC-4C95-9FD3-1DA251A9B852}" type="slidenum">
              <a:rPr lang="en-US">
                <a:latin typeface="Arial" charset="0"/>
              </a:rPr>
              <a:pPr/>
              <a:t>11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    </a:t>
            </a:r>
            <a:r>
              <a:rPr lang="en-US" sz="3600" dirty="0" err="1" smtClean="0">
                <a:solidFill>
                  <a:schemeClr val="tx1"/>
                </a:solidFill>
              </a:rPr>
              <a:t>Pengembangan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SPI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Versi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COSO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18435" name="Content Placeholder 4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4724400"/>
          </a:xfrm>
        </p:spPr>
        <p:txBody>
          <a:bodyPr/>
          <a:lstStyle/>
          <a:p>
            <a:pPr marL="738188" indent="-738188">
              <a:buFont typeface="Wingdings" pitchFamily="2" charset="2"/>
              <a:buChar char="Ø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COSO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dibentuk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merumuskan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mengembangkan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SPI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mendorong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penerapan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SPI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publik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38188" indent="-738188">
              <a:buFont typeface="Wingdings" pitchFamily="2" charset="2"/>
              <a:buChar char="Ø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738188" indent="-738188">
              <a:buFont typeface="Wingdings" pitchFamily="2" charset="2"/>
              <a:buChar char="Ø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COSO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menyatakan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personel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tanggungjawab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interen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AutoNum type="arabicPeriod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E0DC4CE-00CC-4C95-9FD3-1DA251A9B852}" type="slidenum">
              <a:rPr lang="en-US">
                <a:latin typeface="Arial" charset="0"/>
              </a:rPr>
              <a:pPr/>
              <a:t>12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</a:rPr>
              <a:t>Komponen</a:t>
            </a:r>
            <a:r>
              <a:rPr lang="en-US" sz="3600" dirty="0" smtClean="0">
                <a:solidFill>
                  <a:schemeClr val="tx1"/>
                </a:solidFill>
              </a:rPr>
              <a:t> SPI </a:t>
            </a:r>
            <a:r>
              <a:rPr lang="en-US" sz="3600" dirty="0" err="1" smtClean="0">
                <a:solidFill>
                  <a:schemeClr val="tx1"/>
                </a:solidFill>
              </a:rPr>
              <a:t>Versi</a:t>
            </a:r>
            <a:r>
              <a:rPr lang="en-US" sz="3600" dirty="0" smtClean="0">
                <a:solidFill>
                  <a:schemeClr val="tx1"/>
                </a:solidFill>
              </a:rPr>
              <a:t> COSO</a:t>
            </a:r>
          </a:p>
        </p:txBody>
      </p:sp>
      <p:sp>
        <p:nvSpPr>
          <p:cNvPr id="21507" name="Content Placeholder 4"/>
          <p:cNvSpPr>
            <a:spLocks noGrp="1"/>
          </p:cNvSpPr>
          <p:nvPr>
            <p:ph idx="1"/>
          </p:nvPr>
        </p:nvSpPr>
        <p:spPr>
          <a:xfrm>
            <a:off x="533400" y="838200"/>
            <a:ext cx="8077200" cy="5029200"/>
          </a:xfrm>
        </p:spPr>
        <p:txBody>
          <a:bodyPr/>
          <a:lstStyle/>
          <a:p>
            <a:pPr marL="742950" indent="-742950">
              <a:buFontTx/>
              <a:buAutoNum type="arabicPeriod"/>
            </a:pPr>
            <a:r>
              <a:rPr lang="en-US" sz="3100" b="1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3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3100" b="1" dirty="0" smtClean="0">
                <a:latin typeface="Arial" pitchFamily="34" charset="0"/>
                <a:cs typeface="Arial" pitchFamily="34" charset="0"/>
              </a:rPr>
              <a:t> (control environment)</a:t>
            </a:r>
          </a:p>
          <a:p>
            <a:pPr marL="742950" indent="-742950">
              <a:buFontTx/>
              <a:buAutoNum type="arabicPeriod"/>
            </a:pPr>
            <a:r>
              <a:rPr lang="en-US" sz="3100" b="1" dirty="0" err="1" smtClean="0">
                <a:latin typeface="Arial" pitchFamily="34" charset="0"/>
                <a:cs typeface="Arial" pitchFamily="34" charset="0"/>
              </a:rPr>
              <a:t>Pengukuran</a:t>
            </a:r>
            <a:r>
              <a:rPr lang="en-US" sz="3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3100" b="1" dirty="0" smtClean="0">
                <a:latin typeface="Arial" pitchFamily="34" charset="0"/>
                <a:cs typeface="Arial" pitchFamily="34" charset="0"/>
              </a:rPr>
              <a:t> (risk assessment)</a:t>
            </a:r>
          </a:p>
          <a:p>
            <a:pPr marL="742950" indent="-742950">
              <a:buFontTx/>
              <a:buAutoNum type="arabicPeriod"/>
            </a:pPr>
            <a:r>
              <a:rPr lang="en-US" sz="3100" b="1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3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3100" b="1" dirty="0" smtClean="0">
                <a:latin typeface="Arial" pitchFamily="34" charset="0"/>
                <a:cs typeface="Arial" pitchFamily="34" charset="0"/>
              </a:rPr>
              <a:t> (control activities)</a:t>
            </a:r>
          </a:p>
          <a:p>
            <a:pPr marL="742950" indent="-742950">
              <a:buFontTx/>
              <a:buAutoNum type="arabicPeriod"/>
            </a:pPr>
            <a:r>
              <a:rPr lang="en-US" sz="3100" b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3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3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3100" b="1" dirty="0" smtClean="0">
                <a:latin typeface="Arial" pitchFamily="34" charset="0"/>
                <a:cs typeface="Arial" pitchFamily="34" charset="0"/>
              </a:rPr>
              <a:t> (information and communication systems)</a:t>
            </a:r>
          </a:p>
          <a:p>
            <a:pPr marL="742950" indent="-742950">
              <a:buFontTx/>
              <a:buAutoNum type="arabicPeriod"/>
            </a:pPr>
            <a:r>
              <a:rPr lang="en-US" sz="3100" b="1" dirty="0" err="1" smtClean="0">
                <a:latin typeface="Arial" pitchFamily="34" charset="0"/>
                <a:cs typeface="Arial" pitchFamily="34" charset="0"/>
              </a:rPr>
              <a:t>Pemantauan</a:t>
            </a:r>
            <a:r>
              <a:rPr lang="en-US" sz="3100" b="1" dirty="0" smtClean="0">
                <a:latin typeface="Arial" pitchFamily="34" charset="0"/>
                <a:cs typeface="Arial" pitchFamily="34" charset="0"/>
              </a:rPr>
              <a:t> (monitoring)</a:t>
            </a:r>
          </a:p>
          <a:p>
            <a:pPr marL="742950" indent="-742950">
              <a:buFontTx/>
              <a:buAutoNum type="arabicPeriod"/>
            </a:pPr>
            <a:endParaRPr lang="en-US" sz="31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435796B-58B0-43A2-94ED-F58671C27CA0}" type="slidenum">
              <a:rPr lang="en-US">
                <a:latin typeface="Arial" charset="0"/>
              </a:rPr>
              <a:pPr/>
              <a:t>13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</a:rPr>
              <a:t>Lingkungan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Pengendalian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4724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300" dirty="0" err="1" smtClean="0"/>
              <a:t>Adalah</a:t>
            </a:r>
            <a:r>
              <a:rPr lang="en-US" sz="3300" dirty="0" smtClean="0"/>
              <a:t> </a:t>
            </a:r>
            <a:r>
              <a:rPr lang="en-US" sz="3300" dirty="0" err="1" smtClean="0"/>
              <a:t>kondisi</a:t>
            </a:r>
            <a:r>
              <a:rPr lang="en-US" sz="3300" dirty="0" smtClean="0"/>
              <a:t> </a:t>
            </a:r>
            <a:r>
              <a:rPr lang="en-US" sz="3300" dirty="0" err="1" smtClean="0"/>
              <a:t>lingkungan</a:t>
            </a:r>
            <a:r>
              <a:rPr lang="en-US" sz="3300" dirty="0" smtClean="0"/>
              <a:t> </a:t>
            </a:r>
            <a:r>
              <a:rPr lang="en-US" sz="3300" dirty="0" err="1" smtClean="0"/>
              <a:t>organisasi</a:t>
            </a:r>
            <a:r>
              <a:rPr lang="en-US" sz="3300" dirty="0" smtClean="0"/>
              <a:t> yang </a:t>
            </a:r>
            <a:r>
              <a:rPr lang="en-US" sz="3300" dirty="0" err="1" smtClean="0"/>
              <a:t>sehat</a:t>
            </a:r>
            <a:r>
              <a:rPr lang="en-US" sz="3300" dirty="0" smtClean="0"/>
              <a:t> </a:t>
            </a:r>
            <a:r>
              <a:rPr lang="en-US" sz="3300" dirty="0" err="1" smtClean="0"/>
              <a:t>untuk</a:t>
            </a:r>
            <a:r>
              <a:rPr lang="en-US" sz="3300" dirty="0" smtClean="0"/>
              <a:t> </a:t>
            </a:r>
            <a:r>
              <a:rPr lang="en-US" sz="3300" dirty="0" err="1" smtClean="0"/>
              <a:t>mendukung</a:t>
            </a:r>
            <a:r>
              <a:rPr lang="en-US" sz="3300" dirty="0" smtClean="0"/>
              <a:t> </a:t>
            </a:r>
            <a:r>
              <a:rPr lang="en-US" sz="3300" dirty="0" err="1" smtClean="0"/>
              <a:t>penerapan</a:t>
            </a:r>
            <a:r>
              <a:rPr lang="en-US" sz="3300" dirty="0" smtClean="0"/>
              <a:t> </a:t>
            </a:r>
            <a:r>
              <a:rPr lang="en-US" sz="3300" dirty="0" err="1" smtClean="0"/>
              <a:t>SPI</a:t>
            </a:r>
            <a:r>
              <a:rPr lang="en-US" sz="3300" dirty="0" smtClean="0"/>
              <a:t>, yang </a:t>
            </a:r>
            <a:r>
              <a:rPr lang="en-US" sz="3300" dirty="0" err="1" smtClean="0"/>
              <a:t>komponennya</a:t>
            </a:r>
            <a:r>
              <a:rPr lang="en-US" sz="3300" dirty="0" smtClean="0"/>
              <a:t> </a:t>
            </a:r>
            <a:r>
              <a:rPr lang="en-US" sz="3300" dirty="0" err="1" smtClean="0"/>
              <a:t>terdiri</a:t>
            </a:r>
            <a:r>
              <a:rPr lang="en-US" sz="3300" dirty="0" smtClean="0"/>
              <a:t> </a:t>
            </a:r>
            <a:r>
              <a:rPr lang="en-US" sz="3300" dirty="0" err="1" smtClean="0"/>
              <a:t>dari</a:t>
            </a:r>
            <a:r>
              <a:rPr lang="en-US" sz="3300" dirty="0" smtClean="0"/>
              <a:t>:</a:t>
            </a:r>
          </a:p>
          <a:p>
            <a:pPr marL="693738" indent="-693738">
              <a:buFontTx/>
              <a:buAutoNum type="arabicPeriod"/>
              <a:defRPr/>
            </a:pPr>
            <a:r>
              <a:rPr lang="en-US" sz="3300" dirty="0" err="1" smtClean="0"/>
              <a:t>Integritas</a:t>
            </a:r>
            <a:r>
              <a:rPr lang="en-US" sz="3300" dirty="0" smtClean="0"/>
              <a:t> </a:t>
            </a:r>
            <a:r>
              <a:rPr lang="en-US" sz="3300" dirty="0" err="1" smtClean="0"/>
              <a:t>dan</a:t>
            </a:r>
            <a:r>
              <a:rPr lang="en-US" sz="3300" dirty="0" smtClean="0"/>
              <a:t> </a:t>
            </a:r>
            <a:r>
              <a:rPr lang="en-US" sz="3300" dirty="0" err="1" smtClean="0"/>
              <a:t>nilai-nilai</a:t>
            </a:r>
            <a:r>
              <a:rPr lang="en-US" sz="3300" dirty="0" smtClean="0"/>
              <a:t> </a:t>
            </a:r>
            <a:r>
              <a:rPr lang="en-US" sz="3300" dirty="0" err="1" smtClean="0"/>
              <a:t>etika</a:t>
            </a:r>
            <a:r>
              <a:rPr lang="en-US" sz="3300" dirty="0" smtClean="0"/>
              <a:t> yang </a:t>
            </a:r>
            <a:r>
              <a:rPr lang="en-US" sz="3300" dirty="0" err="1" smtClean="0"/>
              <a:t>tertanam</a:t>
            </a:r>
            <a:r>
              <a:rPr lang="en-US" sz="3300" dirty="0" smtClean="0"/>
              <a:t> </a:t>
            </a:r>
            <a:r>
              <a:rPr lang="en-US" sz="3300" dirty="0" err="1" smtClean="0"/>
              <a:t>dalam</a:t>
            </a:r>
            <a:r>
              <a:rPr lang="en-US" sz="3300" dirty="0" smtClean="0"/>
              <a:t> </a:t>
            </a:r>
            <a:r>
              <a:rPr lang="en-US" sz="3300" dirty="0" err="1" smtClean="0"/>
              <a:t>budaya</a:t>
            </a:r>
            <a:r>
              <a:rPr lang="en-US" sz="3300" dirty="0" smtClean="0"/>
              <a:t> </a:t>
            </a:r>
            <a:r>
              <a:rPr lang="en-US" sz="3300" dirty="0" err="1" smtClean="0"/>
              <a:t>organisasi</a:t>
            </a:r>
            <a:r>
              <a:rPr lang="en-US" sz="3300" dirty="0" smtClean="0"/>
              <a:t>, </a:t>
            </a:r>
            <a:endParaRPr lang="en-US" sz="3300" b="1" dirty="0" smtClean="0"/>
          </a:p>
          <a:p>
            <a:pPr marL="693738" indent="-693738">
              <a:buFontTx/>
              <a:buAutoNum type="arabicPeriod"/>
              <a:defRPr/>
            </a:pPr>
            <a:r>
              <a:rPr lang="en-US" sz="3300" dirty="0" err="1" smtClean="0"/>
              <a:t>Komitmen</a:t>
            </a:r>
            <a:r>
              <a:rPr lang="en-US" sz="3300" dirty="0" smtClean="0"/>
              <a:t> </a:t>
            </a:r>
            <a:r>
              <a:rPr lang="en-US" sz="3300" dirty="0" err="1" smtClean="0"/>
              <a:t>terhadap</a:t>
            </a:r>
            <a:r>
              <a:rPr lang="en-US" sz="3300" dirty="0" smtClean="0"/>
              <a:t> </a:t>
            </a:r>
            <a:r>
              <a:rPr lang="en-US" sz="3300" dirty="0" err="1" smtClean="0"/>
              <a:t>kompetensi</a:t>
            </a:r>
            <a:r>
              <a:rPr lang="en-US" sz="3300" dirty="0" smtClean="0"/>
              <a:t>, </a:t>
            </a:r>
            <a:endParaRPr lang="en-US" sz="3300" b="1" dirty="0" smtClean="0"/>
          </a:p>
          <a:p>
            <a:pPr marL="693738" indent="-693738">
              <a:buFontTx/>
              <a:buAutoNum type="arabicPeriod"/>
              <a:defRPr/>
            </a:pPr>
            <a:r>
              <a:rPr lang="en-US" sz="3300" dirty="0" err="1" smtClean="0"/>
              <a:t>Peran</a:t>
            </a:r>
            <a:r>
              <a:rPr lang="en-US" sz="3300" dirty="0" smtClean="0"/>
              <a:t> </a:t>
            </a:r>
            <a:r>
              <a:rPr lang="en-US" sz="3300" dirty="0" err="1" smtClean="0"/>
              <a:t>dan</a:t>
            </a:r>
            <a:r>
              <a:rPr lang="en-US" sz="3300" dirty="0" smtClean="0"/>
              <a:t> </a:t>
            </a:r>
            <a:r>
              <a:rPr lang="en-US" sz="3300" dirty="0" err="1" smtClean="0"/>
              <a:t>pengaruh</a:t>
            </a:r>
            <a:r>
              <a:rPr lang="en-US" sz="3300" dirty="0" smtClean="0"/>
              <a:t> </a:t>
            </a:r>
            <a:r>
              <a:rPr lang="en-US" sz="3300" dirty="0" err="1" smtClean="0"/>
              <a:t>dewan</a:t>
            </a:r>
            <a:r>
              <a:rPr lang="en-US" sz="3300" dirty="0" smtClean="0"/>
              <a:t> </a:t>
            </a:r>
            <a:r>
              <a:rPr lang="en-US" sz="3300" dirty="0" err="1" smtClean="0"/>
              <a:t>komisaris</a:t>
            </a:r>
            <a:r>
              <a:rPr lang="en-US" sz="3300" dirty="0" smtClean="0"/>
              <a:t> </a:t>
            </a:r>
            <a:r>
              <a:rPr lang="en-US" sz="3300" dirty="0" err="1" smtClean="0"/>
              <a:t>serta</a:t>
            </a:r>
            <a:r>
              <a:rPr lang="en-US" sz="3300" dirty="0" smtClean="0"/>
              <a:t> </a:t>
            </a:r>
            <a:r>
              <a:rPr lang="en-US" sz="3300" dirty="0" err="1" smtClean="0"/>
              <a:t>komite</a:t>
            </a:r>
            <a:r>
              <a:rPr lang="en-US" sz="3300" dirty="0" smtClean="0"/>
              <a:t> audit, </a:t>
            </a:r>
            <a:endParaRPr lang="en-US" sz="3300" b="1" dirty="0" smtClean="0"/>
          </a:p>
          <a:p>
            <a:pPr marL="0" indent="0">
              <a:buFontTx/>
              <a:buAutoNum type="arabicPeriod"/>
              <a:defRPr/>
            </a:pPr>
            <a:endParaRPr lang="en-US" sz="3300" b="1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6F3573C-E0C7-457D-95B7-CC7C9960E568}" type="slidenum">
              <a:rPr lang="en-US">
                <a:latin typeface="Arial" charset="0"/>
              </a:rPr>
              <a:pPr/>
              <a:t>14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   </a:t>
            </a:r>
            <a:r>
              <a:rPr lang="en-US" sz="3600" dirty="0" err="1" smtClean="0">
                <a:solidFill>
                  <a:schemeClr val="tx1"/>
                </a:solidFill>
              </a:rPr>
              <a:t>Lingkungan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Pengendalian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5257800"/>
          </a:xfrm>
        </p:spPr>
        <p:txBody>
          <a:bodyPr/>
          <a:lstStyle/>
          <a:p>
            <a:pPr marL="633413" indent="-633413">
              <a:buFontTx/>
              <a:buAutoNum type="arabicPeriod" startAt="4"/>
              <a:defRPr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Filosofi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operasi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633413" indent="-633413">
              <a:buFontTx/>
              <a:buAutoNum type="arabicPeriod" startAt="4"/>
              <a:defRPr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kejelasan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wewenang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tanggung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jawab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633413" indent="-633413">
              <a:buFontTx/>
              <a:buAutoNum type="arabicPeriod" startAt="4"/>
              <a:defRPr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Budaya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aturan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mekanisme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penetapan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otoritas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tanggungjawab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endParaRPr lang="en-US" sz="4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C8991F4-4CC8-4FF7-978C-02CF26FAD78C}" type="slidenum">
              <a:rPr lang="en-US">
                <a:latin typeface="Arial" charset="0"/>
              </a:rPr>
              <a:pPr/>
              <a:t>15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</a:rPr>
              <a:t>Lingkungan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Pengendalian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5257800"/>
          </a:xfrm>
        </p:spPr>
        <p:txBody>
          <a:bodyPr/>
          <a:lstStyle/>
          <a:p>
            <a:pPr marL="633413" indent="-633413">
              <a:buFont typeface="+mj-lt"/>
              <a:buAutoNum type="arabicPeriod" startAt="7"/>
              <a:defRPr/>
            </a:pP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Kebijakan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praktik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33413" indent="-633413">
              <a:buFontTx/>
              <a:buAutoNum type="arabicPeriod" startAt="7"/>
              <a:defRPr/>
            </a:pP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eksteren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organisasi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Tx/>
              <a:buAutoNum type="arabicPeriod" startAt="7"/>
              <a:defRPr/>
            </a:pPr>
            <a:endParaRPr lang="en-US" sz="5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C8991F4-4CC8-4FF7-978C-02CF26FAD78C}" type="slidenum">
              <a:rPr lang="en-US">
                <a:latin typeface="Arial" charset="0"/>
              </a:rPr>
              <a:pPr/>
              <a:t>16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Pengukuran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Risiko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(Risk Assessment)</a:t>
            </a:r>
          </a:p>
        </p:txBody>
      </p:sp>
      <p:sp>
        <p:nvSpPr>
          <p:cNvPr id="24579" name="Content Placeholder 4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114800"/>
          </a:xfrm>
        </p:spPr>
        <p:txBody>
          <a:bodyPr/>
          <a:lstStyle/>
          <a:p>
            <a:pPr marL="633413" indent="-633413">
              <a:buFont typeface="Wingdings" pitchFamily="2" charset="2"/>
              <a:buChar char="Ø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peduli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antisipatif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ancaman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bisnis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dijalankannya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633413" indent="-633413">
              <a:buFont typeface="Wingdings" pitchFamily="2" charset="2"/>
              <a:buChar char="Ø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Pemahaman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kepedulian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diwujudkan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SPI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mencegah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ancaman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meminimalkannya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075BE76-3BF8-41E2-BE9C-A4CFE31AA8D3}" type="slidenum">
              <a:rPr lang="en-US">
                <a:latin typeface="Arial" charset="0"/>
              </a:rPr>
              <a:pPr/>
              <a:t>17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    </a:t>
            </a:r>
            <a:r>
              <a:rPr lang="en-US" sz="3600" dirty="0" err="1" smtClean="0">
                <a:solidFill>
                  <a:schemeClr val="tx1"/>
                </a:solidFill>
              </a:rPr>
              <a:t>Aktivitas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Pengendalian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609600" y="990600"/>
            <a:ext cx="8382000" cy="4953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000" b="1" dirty="0" err="1" smtClean="0"/>
              <a:t>Prosedur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standar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praktik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pelaksanaan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tugas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untuk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mengatasi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ancaman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bisnis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misalnya</a:t>
            </a:r>
            <a:r>
              <a:rPr lang="en-US" sz="3000" b="1" dirty="0" smtClean="0"/>
              <a:t>:</a:t>
            </a:r>
          </a:p>
          <a:p>
            <a:pPr marL="633413" indent="-633413">
              <a:defRPr/>
            </a:pPr>
            <a:r>
              <a:rPr lang="en-US" sz="3000" b="1" dirty="0" err="1" smtClean="0"/>
              <a:t>Prosedur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otorisasi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transaksi</a:t>
            </a:r>
            <a:r>
              <a:rPr lang="en-US" sz="3000" b="1" dirty="0" smtClean="0"/>
              <a:t>: </a:t>
            </a:r>
            <a:r>
              <a:rPr lang="en-US" sz="3000" b="1" dirty="0" err="1" smtClean="0"/>
              <a:t>otorisasi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umum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otorisasi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khusus</a:t>
            </a:r>
            <a:endParaRPr lang="en-US" sz="3000" b="1" dirty="0" smtClean="0"/>
          </a:p>
          <a:p>
            <a:pPr marL="633413" indent="-633413">
              <a:defRPr/>
            </a:pPr>
            <a:r>
              <a:rPr lang="en-US" sz="3000" b="1" dirty="0" err="1" smtClean="0"/>
              <a:t>Pemisahan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fungsi</a:t>
            </a:r>
            <a:r>
              <a:rPr lang="en-US" sz="3000" b="1" dirty="0" smtClean="0"/>
              <a:t>: </a:t>
            </a:r>
            <a:r>
              <a:rPr lang="en-US" sz="3000" b="1" dirty="0" err="1" smtClean="0"/>
              <a:t>fungsi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otorsasi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pembukuan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dan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pengelolaan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aset</a:t>
            </a:r>
            <a:r>
              <a:rPr lang="en-US" sz="3000" b="1" dirty="0" smtClean="0"/>
              <a:t>.</a:t>
            </a:r>
          </a:p>
          <a:p>
            <a:pPr marL="633413" indent="-633413">
              <a:defRPr/>
            </a:pPr>
            <a:r>
              <a:rPr lang="en-US" sz="3000" b="1" dirty="0" err="1" smtClean="0"/>
              <a:t>Pembatasan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akses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fisik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akses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lojik</a:t>
            </a:r>
            <a:r>
              <a:rPr lang="en-US" sz="3000" b="1" dirty="0" smtClean="0"/>
              <a:t>.</a:t>
            </a:r>
          </a:p>
          <a:p>
            <a:pPr marL="633413" indent="-633413">
              <a:defRPr/>
            </a:pPr>
            <a:r>
              <a:rPr lang="en-US" sz="3000" b="1" dirty="0" err="1" smtClean="0"/>
              <a:t>Pengecekan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independen</a:t>
            </a:r>
            <a:endParaRPr lang="en-US" sz="3000" b="1" dirty="0" smtClean="0"/>
          </a:p>
          <a:p>
            <a:pPr marL="633413" indent="-633413">
              <a:defRPr/>
            </a:pPr>
            <a:r>
              <a:rPr lang="en-US" sz="3000" b="1" dirty="0" smtClean="0"/>
              <a:t>Review </a:t>
            </a:r>
            <a:r>
              <a:rPr lang="en-US" sz="3000" b="1" dirty="0" err="1" smtClean="0"/>
              <a:t>kinerja</a:t>
            </a:r>
            <a:endParaRPr lang="en-US" sz="3000" b="1" dirty="0" smtClean="0"/>
          </a:p>
          <a:p>
            <a:pPr marL="0" indent="0">
              <a:buFontTx/>
              <a:buAutoNum type="arabicPeriod"/>
              <a:defRPr/>
            </a:pPr>
            <a:endParaRPr lang="en-US" sz="3000" b="1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3BE73F-4CF4-4A02-A53D-9ED9954E156A}" type="slidenum">
              <a:rPr lang="en-US">
                <a:latin typeface="Arial" charset="0"/>
              </a:rPr>
              <a:pPr/>
              <a:t>18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    </a:t>
            </a:r>
            <a:r>
              <a:rPr lang="en-US" sz="3600" dirty="0" err="1" smtClean="0">
                <a:solidFill>
                  <a:schemeClr val="tx1"/>
                </a:solidFill>
              </a:rPr>
              <a:t>Informasi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Komunikasi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533400" y="990600"/>
            <a:ext cx="8077200" cy="4876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komunikasi</a:t>
            </a:r>
            <a:r>
              <a:rPr lang="en-US" sz="3600" dirty="0" smtClean="0"/>
              <a:t> yang </a:t>
            </a:r>
            <a:r>
              <a:rPr lang="en-US" sz="3600" dirty="0" err="1" smtClean="0"/>
              <a:t>baik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menjamin</a:t>
            </a:r>
            <a:r>
              <a:rPr lang="en-US" sz="3600" dirty="0" smtClean="0"/>
              <a:t> </a:t>
            </a:r>
            <a:r>
              <a:rPr lang="en-US" sz="3600" dirty="0" err="1" smtClean="0"/>
              <a:t>efektifitas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efisiensi</a:t>
            </a:r>
            <a:r>
              <a:rPr lang="en-US" sz="3600" dirty="0" smtClean="0"/>
              <a:t> </a:t>
            </a:r>
            <a:r>
              <a:rPr lang="en-US" sz="3600" dirty="0" err="1" smtClean="0"/>
              <a:t>proses</a:t>
            </a:r>
            <a:r>
              <a:rPr lang="en-US" sz="3600" dirty="0" smtClean="0"/>
              <a:t> </a:t>
            </a:r>
            <a:r>
              <a:rPr lang="en-US" sz="3600" dirty="0" err="1" smtClean="0"/>
              <a:t>bisnis</a:t>
            </a:r>
            <a:r>
              <a:rPr lang="en-US" sz="3600" dirty="0" smtClean="0"/>
              <a:t>,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mencegah</a:t>
            </a:r>
            <a:r>
              <a:rPr lang="en-US" sz="3600" dirty="0" smtClean="0"/>
              <a:t>:</a:t>
            </a:r>
          </a:p>
          <a:p>
            <a:pPr marL="973138" indent="-973138">
              <a:buFontTx/>
              <a:buAutoNum type="arabicPeriod"/>
              <a:defRPr/>
            </a:pPr>
            <a:r>
              <a:rPr lang="en-US" sz="3600" dirty="0" err="1" smtClean="0"/>
              <a:t>Risiko</a:t>
            </a:r>
            <a:r>
              <a:rPr lang="en-US" sz="3600" dirty="0" smtClean="0"/>
              <a:t> </a:t>
            </a:r>
            <a:r>
              <a:rPr lang="en-US" sz="3600" dirty="0" err="1" smtClean="0"/>
              <a:t>keuangan</a:t>
            </a:r>
            <a:endParaRPr lang="en-US" sz="3600" dirty="0" smtClean="0"/>
          </a:p>
          <a:p>
            <a:pPr marL="973138" indent="-973138">
              <a:buFontTx/>
              <a:buAutoNum type="arabicPeriod"/>
              <a:defRPr/>
            </a:pPr>
            <a:r>
              <a:rPr lang="en-US" sz="3600" dirty="0" err="1" smtClean="0"/>
              <a:t>Risiko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endParaRPr lang="en-US" sz="3600" dirty="0" smtClean="0"/>
          </a:p>
          <a:p>
            <a:pPr marL="973138" indent="-973138">
              <a:buFontTx/>
              <a:buAutoNum type="arabicPeriod"/>
              <a:defRPr/>
            </a:pPr>
            <a:r>
              <a:rPr lang="en-US" sz="3600" dirty="0" err="1" smtClean="0"/>
              <a:t>Risiko</a:t>
            </a:r>
            <a:r>
              <a:rPr lang="en-US" sz="3600" dirty="0" smtClean="0"/>
              <a:t> </a:t>
            </a:r>
            <a:r>
              <a:rPr lang="en-US" sz="3600" dirty="0" err="1" smtClean="0"/>
              <a:t>operasional</a:t>
            </a:r>
            <a:endParaRPr lang="en-US" sz="3600" dirty="0" smtClean="0"/>
          </a:p>
          <a:p>
            <a:pPr marL="973138" indent="-973138">
              <a:buFontTx/>
              <a:buAutoNum type="arabicPeriod"/>
              <a:defRPr/>
            </a:pPr>
            <a:r>
              <a:rPr lang="en-US" sz="3600" dirty="0" err="1" smtClean="0"/>
              <a:t>Risiko</a:t>
            </a:r>
            <a:r>
              <a:rPr lang="en-US" sz="3600" dirty="0" smtClean="0"/>
              <a:t> </a:t>
            </a:r>
            <a:r>
              <a:rPr lang="en-US" sz="3600" dirty="0" err="1" smtClean="0"/>
              <a:t>strategis</a:t>
            </a:r>
            <a:endParaRPr lang="en-US" sz="3600" dirty="0" smtClean="0"/>
          </a:p>
          <a:p>
            <a:pPr marL="0" indent="0">
              <a:buFontTx/>
              <a:buAutoNum type="arabicPeriod"/>
              <a:defRPr/>
            </a:pPr>
            <a:endParaRPr lang="en-US" sz="3600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A77734C-6B94-4551-85C5-4DD7DB247879}" type="slidenum">
              <a:rPr lang="en-US">
                <a:latin typeface="Arial" charset="0"/>
              </a:rPr>
              <a:pPr/>
              <a:t>19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3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Posisi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Audit</a:t>
            </a: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457200" y="2017713"/>
            <a:ext cx="19431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th-TH" sz="2000" b="1" dirty="0">
                <a:latin typeface="+mj-lt"/>
                <a:ea typeface="Times New Roman" pitchFamily="18" charset="0"/>
              </a:rPr>
              <a:t>AKTIVITAS</a:t>
            </a:r>
            <a:endParaRPr lang="en-US" sz="1800" b="1" dirty="0">
              <a:latin typeface="+mj-lt"/>
            </a:endParaRPr>
          </a:p>
          <a:p>
            <a:pPr algn="ctr" eaLnBrk="0" hangingPunct="0">
              <a:defRPr/>
            </a:pPr>
            <a:r>
              <a:rPr lang="th-TH" sz="2000" b="1" dirty="0">
                <a:latin typeface="+mj-lt"/>
                <a:ea typeface="Times New Roman" pitchFamily="18" charset="0"/>
              </a:rPr>
              <a:t>BISNIS</a:t>
            </a:r>
            <a:endParaRPr lang="th-TH" sz="5400" b="1" dirty="0">
              <a:latin typeface="+mj-lt"/>
            </a:endParaRPr>
          </a:p>
        </p:txBody>
      </p:sp>
      <p:sp>
        <p:nvSpPr>
          <p:cNvPr id="3076" name="Rectangle 22"/>
          <p:cNvSpPr>
            <a:spLocks noChangeArrowheads="1"/>
          </p:cNvSpPr>
          <p:nvPr/>
        </p:nvSpPr>
        <p:spPr bwMode="auto">
          <a:xfrm>
            <a:off x="1905000" y="2932113"/>
            <a:ext cx="16002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th-TH" sz="2000" b="1" dirty="0">
                <a:latin typeface="Arial Narrow" pitchFamily="34" charset="0"/>
                <a:cs typeface="Times New Roman" pitchFamily="18" charset="0"/>
              </a:rPr>
              <a:t>BUKTI</a:t>
            </a:r>
            <a:endParaRPr lang="en-US" sz="1800" b="1" dirty="0"/>
          </a:p>
          <a:p>
            <a:pPr algn="ctr" eaLnBrk="0" hangingPunct="0">
              <a:defRPr/>
            </a:pPr>
            <a:r>
              <a:rPr lang="th-TH" sz="2000" b="1" dirty="0">
                <a:latin typeface="Arial Narrow" pitchFamily="34" charset="0"/>
                <a:cs typeface="Times New Roman" pitchFamily="18" charset="0"/>
              </a:rPr>
              <a:t>TRANSAKSI</a:t>
            </a:r>
            <a:endParaRPr lang="th-TH" sz="5400" b="1" dirty="0"/>
          </a:p>
        </p:txBody>
      </p:sp>
      <p:sp>
        <p:nvSpPr>
          <p:cNvPr id="3077" name="Rectangle 24"/>
          <p:cNvSpPr>
            <a:spLocks noChangeArrowheads="1"/>
          </p:cNvSpPr>
          <p:nvPr/>
        </p:nvSpPr>
        <p:spPr bwMode="auto">
          <a:xfrm>
            <a:off x="3505200" y="3922713"/>
            <a:ext cx="16002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th-TH" sz="2000" b="1">
                <a:latin typeface="Arial Narrow" pitchFamily="34" charset="0"/>
                <a:cs typeface="Times New Roman" pitchFamily="18" charset="0"/>
              </a:rPr>
              <a:t>PROSES</a:t>
            </a:r>
            <a:endParaRPr lang="en-US" sz="1800"/>
          </a:p>
          <a:p>
            <a:pPr algn="ctr" eaLnBrk="0" hangingPunct="0">
              <a:defRPr/>
            </a:pPr>
            <a:r>
              <a:rPr lang="th-TH" sz="2000" b="1">
                <a:latin typeface="Arial Narrow" pitchFamily="34" charset="0"/>
                <a:cs typeface="Times New Roman" pitchFamily="18" charset="0"/>
              </a:rPr>
              <a:t>AKUNTANSI</a:t>
            </a:r>
            <a:endParaRPr lang="th-TH" sz="5400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5715000" y="2398713"/>
            <a:ext cx="2971800" cy="23256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indent="109538" eaLnBrk="0" hangingPunct="0">
              <a:tabLst>
                <a:tab pos="228600" algn="l"/>
              </a:tabLst>
              <a:defRPr/>
            </a:pPr>
            <a:endParaRPr lang="en-US" sz="900" b="1" dirty="0">
              <a:latin typeface="Arial Narrow" pitchFamily="34" charset="0"/>
            </a:endParaRPr>
          </a:p>
          <a:p>
            <a:pPr indent="109538" eaLnBrk="0" hangingPunct="0">
              <a:tabLst>
                <a:tab pos="228600" algn="l"/>
              </a:tabLst>
              <a:defRPr/>
            </a:pPr>
            <a:r>
              <a:rPr lang="en-US" sz="2000" b="1" dirty="0">
                <a:latin typeface="Arial Narrow" pitchFamily="34" charset="0"/>
              </a:rPr>
              <a:t>LAPORAN KEUANGAN:</a:t>
            </a:r>
            <a:endParaRPr lang="en-US" sz="1400" b="1" dirty="0">
              <a:latin typeface="Arial Narrow" pitchFamily="34" charset="0"/>
            </a:endParaRPr>
          </a:p>
          <a:p>
            <a:pPr marL="463550" indent="-354013" eaLnBrk="0" hangingPunct="0">
              <a:buFont typeface="Arial" pitchFamily="34" charset="0"/>
              <a:buChar char="•"/>
              <a:tabLst>
                <a:tab pos="228600" algn="l"/>
              </a:tabLst>
              <a:defRPr/>
            </a:pPr>
            <a:r>
              <a:rPr lang="en-US" sz="2000" b="1" dirty="0" err="1">
                <a:latin typeface="Arial Narrow" pitchFamily="34" charset="0"/>
                <a:ea typeface="Times New Roman" pitchFamily="18" charset="0"/>
              </a:rPr>
              <a:t>Laporan</a:t>
            </a:r>
            <a:r>
              <a:rPr lang="en-US" sz="2000" b="1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en-US" sz="2000" b="1" dirty="0" err="1">
                <a:latin typeface="Arial Narrow" pitchFamily="34" charset="0"/>
                <a:ea typeface="Times New Roman" pitchFamily="18" charset="0"/>
              </a:rPr>
              <a:t>Laba-Rugi</a:t>
            </a:r>
            <a:endParaRPr lang="en-US" sz="1200" b="1" dirty="0">
              <a:latin typeface="Arial" pitchFamily="34" charset="0"/>
            </a:endParaRPr>
          </a:p>
          <a:p>
            <a:pPr marL="463550" indent="-354013" eaLnBrk="0" hangingPunct="0">
              <a:buFontTx/>
              <a:buChar char="•"/>
              <a:tabLst>
                <a:tab pos="573088" algn="l"/>
              </a:tabLst>
              <a:defRPr/>
            </a:pPr>
            <a:r>
              <a:rPr lang="en-US" sz="2000" b="1" dirty="0" err="1">
                <a:latin typeface="Arial Narrow" pitchFamily="34" charset="0"/>
                <a:ea typeface="Times New Roman" pitchFamily="18" charset="0"/>
              </a:rPr>
              <a:t>Neraca</a:t>
            </a:r>
            <a:r>
              <a:rPr lang="en-US" sz="2000" b="1" dirty="0">
                <a:latin typeface="Arial Narrow" pitchFamily="34" charset="0"/>
                <a:ea typeface="Times New Roman" pitchFamily="18" charset="0"/>
              </a:rPr>
              <a:t> (</a:t>
            </a:r>
            <a:r>
              <a:rPr lang="en-US" sz="2000" b="1" dirty="0" err="1">
                <a:latin typeface="Arial Narrow" pitchFamily="34" charset="0"/>
                <a:ea typeface="Times New Roman" pitchFamily="18" charset="0"/>
              </a:rPr>
              <a:t>Laporan</a:t>
            </a:r>
            <a:r>
              <a:rPr lang="en-US" sz="2000" b="1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en-US" sz="2000" b="1" dirty="0" err="1">
                <a:latin typeface="Arial Narrow" pitchFamily="34" charset="0"/>
                <a:ea typeface="Times New Roman" pitchFamily="18" charset="0"/>
              </a:rPr>
              <a:t>Posisi</a:t>
            </a:r>
            <a:r>
              <a:rPr lang="en-US" sz="2000" b="1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en-US" sz="2000" b="1" dirty="0" err="1">
                <a:latin typeface="Arial Narrow" pitchFamily="34" charset="0"/>
                <a:ea typeface="Times New Roman" pitchFamily="18" charset="0"/>
              </a:rPr>
              <a:t>Keuangan</a:t>
            </a:r>
            <a:r>
              <a:rPr lang="en-US" sz="2000" b="1" dirty="0">
                <a:latin typeface="Arial Narrow" pitchFamily="34" charset="0"/>
                <a:ea typeface="Times New Roman" pitchFamily="18" charset="0"/>
              </a:rPr>
              <a:t>)</a:t>
            </a:r>
          </a:p>
          <a:p>
            <a:pPr marL="463550" indent="-354013" eaLnBrk="0" hangingPunct="0">
              <a:buFontTx/>
              <a:buChar char="•"/>
              <a:tabLst>
                <a:tab pos="573088" algn="l"/>
              </a:tabLst>
              <a:defRPr/>
            </a:pPr>
            <a:r>
              <a:rPr lang="en-US" sz="1800" b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Laporan</a:t>
            </a:r>
            <a:r>
              <a:rPr lang="en-US" sz="1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Perubahan</a:t>
            </a:r>
            <a:r>
              <a:rPr lang="en-US" sz="1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US" sz="1800" b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Ekuitas</a:t>
            </a:r>
            <a:endParaRPr lang="en-US" sz="1200" b="1" dirty="0">
              <a:latin typeface="Arial" pitchFamily="34" charset="0"/>
            </a:endParaRPr>
          </a:p>
          <a:p>
            <a:pPr marL="463550" indent="-354013" eaLnBrk="0" hangingPunct="0">
              <a:buFontTx/>
              <a:buChar char="•"/>
              <a:tabLst>
                <a:tab pos="573088" algn="l"/>
              </a:tabLst>
              <a:defRPr/>
            </a:pPr>
            <a:r>
              <a:rPr lang="en-US" sz="2000" b="1" dirty="0" err="1">
                <a:latin typeface="Arial Narrow" pitchFamily="34" charset="0"/>
                <a:ea typeface="Times New Roman" pitchFamily="18" charset="0"/>
              </a:rPr>
              <a:t>Laporan</a:t>
            </a:r>
            <a:r>
              <a:rPr lang="en-US" sz="2000" b="1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en-US" sz="2000" b="1" dirty="0" err="1">
                <a:latin typeface="Arial Narrow" pitchFamily="34" charset="0"/>
                <a:ea typeface="Times New Roman" pitchFamily="18" charset="0"/>
              </a:rPr>
              <a:t>Arus</a:t>
            </a:r>
            <a:r>
              <a:rPr lang="en-US" sz="2000" b="1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en-US" sz="2000" b="1" dirty="0" err="1">
                <a:latin typeface="Arial Narrow" pitchFamily="34" charset="0"/>
                <a:ea typeface="Times New Roman" pitchFamily="18" charset="0"/>
              </a:rPr>
              <a:t>Kas</a:t>
            </a:r>
            <a:endParaRPr lang="en-US" sz="2000" b="1" dirty="0">
              <a:latin typeface="Arial Narrow" pitchFamily="34" charset="0"/>
              <a:ea typeface="Times New Roman" pitchFamily="18" charset="0"/>
            </a:endParaRPr>
          </a:p>
        </p:txBody>
      </p:sp>
      <p:sp>
        <p:nvSpPr>
          <p:cNvPr id="3079" name="Rectangle 28"/>
          <p:cNvSpPr>
            <a:spLocks noChangeArrowheads="1"/>
          </p:cNvSpPr>
          <p:nvPr/>
        </p:nvSpPr>
        <p:spPr bwMode="auto">
          <a:xfrm>
            <a:off x="457200" y="914400"/>
            <a:ext cx="81534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n-US" sz="2800" b="1" dirty="0" err="1">
                <a:latin typeface="Arial Narrow" pitchFamily="34" charset="0"/>
              </a:rPr>
              <a:t>SISTEM</a:t>
            </a:r>
            <a:r>
              <a:rPr lang="en-US" sz="2800" b="1" dirty="0">
                <a:latin typeface="Arial Narrow" pitchFamily="34" charset="0"/>
              </a:rPr>
              <a:t> </a:t>
            </a:r>
            <a:r>
              <a:rPr lang="th-TH" sz="2800" b="1" dirty="0">
                <a:latin typeface="Arial Narrow" pitchFamily="34" charset="0"/>
              </a:rPr>
              <a:t>PENGENDALIAN INTEREN</a:t>
            </a:r>
            <a:r>
              <a:rPr lang="en-US" sz="2800" b="1" dirty="0">
                <a:latin typeface="Arial Narrow" pitchFamily="34" charset="0"/>
              </a:rPr>
              <a:t> (</a:t>
            </a:r>
            <a:r>
              <a:rPr lang="en-US" sz="2800" b="1" dirty="0" err="1">
                <a:latin typeface="Arial Narrow" pitchFamily="34" charset="0"/>
              </a:rPr>
              <a:t>SPI</a:t>
            </a:r>
            <a:r>
              <a:rPr lang="en-US" sz="2800" b="1" dirty="0">
                <a:latin typeface="Arial Narrow" pitchFamily="34" charset="0"/>
              </a:rPr>
              <a:t>)</a:t>
            </a:r>
          </a:p>
          <a:p>
            <a:pPr algn="ctr" eaLnBrk="0" hangingPunct="0">
              <a:defRPr/>
            </a:pPr>
            <a:endParaRPr lang="en-US" sz="2800" b="1" dirty="0">
              <a:latin typeface="Arial Narrow" pitchFamily="34" charset="0"/>
            </a:endParaRPr>
          </a:p>
          <a:p>
            <a:pPr algn="ctr" eaLnBrk="0" hangingPunct="0">
              <a:defRPr/>
            </a:pPr>
            <a:endParaRPr lang="en-US" sz="2800" b="1" dirty="0">
              <a:latin typeface="Arial Narrow" pitchFamily="34" charset="0"/>
            </a:endParaRPr>
          </a:p>
          <a:p>
            <a:pPr eaLnBrk="0" hangingPunct="0">
              <a:defRPr/>
            </a:pPr>
            <a:endParaRPr lang="en-US" sz="5400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1066801" y="1711325"/>
            <a:ext cx="457200" cy="31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1028701" y="2970212"/>
            <a:ext cx="533400" cy="3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295400" y="3236913"/>
            <a:ext cx="457200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2476501" y="4033837"/>
            <a:ext cx="533400" cy="3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743200" y="4302125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181600" y="4302125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2286001" y="2114550"/>
            <a:ext cx="1219200" cy="31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3162301" y="2703512"/>
            <a:ext cx="2362200" cy="31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533400" y="4913313"/>
            <a:ext cx="8153400" cy="9540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 err="1"/>
              <a:t>Sasaran</a:t>
            </a:r>
            <a:r>
              <a:rPr lang="en-US" sz="2800" b="1" dirty="0"/>
              <a:t> </a:t>
            </a:r>
            <a:r>
              <a:rPr lang="en-US" sz="2800" b="1" dirty="0" err="1"/>
              <a:t>SPI</a:t>
            </a:r>
            <a:r>
              <a:rPr lang="en-US" sz="2800" b="1" dirty="0"/>
              <a:t>: </a:t>
            </a:r>
            <a:r>
              <a:rPr lang="en-US" sz="2800" b="1" dirty="0" err="1"/>
              <a:t>seluruh</a:t>
            </a:r>
            <a:r>
              <a:rPr lang="en-US" sz="2800" b="1" dirty="0"/>
              <a:t> </a:t>
            </a:r>
            <a:r>
              <a:rPr lang="en-US" sz="2800" b="1" dirty="0" err="1"/>
              <a:t>proses</a:t>
            </a:r>
            <a:r>
              <a:rPr lang="en-US" sz="2800" b="1" dirty="0"/>
              <a:t> </a:t>
            </a:r>
            <a:r>
              <a:rPr lang="en-US" sz="2800" b="1" dirty="0" err="1"/>
              <a:t>bisnis</a:t>
            </a:r>
            <a:r>
              <a:rPr lang="en-US" sz="2800" b="1" dirty="0"/>
              <a:t> </a:t>
            </a:r>
            <a:r>
              <a:rPr lang="en-US" sz="2800" b="1" dirty="0" err="1"/>
              <a:t>bekerja</a:t>
            </a:r>
            <a:endParaRPr lang="en-US" sz="2800" b="1" dirty="0"/>
          </a:p>
          <a:p>
            <a:pPr algn="ctr">
              <a:defRPr/>
            </a:pP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efektif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efisien</a:t>
            </a:r>
            <a:endParaRPr lang="en-US" sz="2800" b="1" dirty="0"/>
          </a:p>
        </p:txBody>
      </p:sp>
      <p:sp>
        <p:nvSpPr>
          <p:cNvPr id="13329" name="Slide Number Placeholder 1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0514AB5-D516-473B-9E97-7477719FA87B}" type="slidenum">
              <a:rPr lang="en-US">
                <a:latin typeface="Arial" charset="0"/>
              </a:rPr>
              <a:pPr/>
              <a:t>2</a:t>
            </a:fld>
            <a:endParaRPr lang="th-TH">
              <a:latin typeface="Arial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Komunikasi</a:t>
            </a:r>
            <a:endParaRPr lang="en-US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Content Placeholder 4"/>
          <p:cNvSpPr>
            <a:spLocks noGrp="1"/>
          </p:cNvSpPr>
          <p:nvPr>
            <p:ph idx="1"/>
          </p:nvPr>
        </p:nvSpPr>
        <p:spPr>
          <a:xfrm>
            <a:off x="609600" y="1066800"/>
            <a:ext cx="8077200" cy="4648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keuangan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pemborosan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keuangan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FontTx/>
              <a:buNone/>
            </a:pP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kesalahan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tindakan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kesalahan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FontTx/>
              <a:buNone/>
            </a:pP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operasional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benar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FontTx/>
              <a:buNone/>
            </a:pP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strategis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strategis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FontTx/>
              <a:buAutoNum type="arabicPeriod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8C666B-41A5-4663-A1A8-9844D8947D81}" type="slidenum">
              <a:rPr lang="en-US">
                <a:latin typeface="Arial" charset="0"/>
              </a:rPr>
              <a:pPr/>
              <a:t>20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    Monitoring</a:t>
            </a:r>
          </a:p>
        </p:txBody>
      </p:sp>
      <p:sp>
        <p:nvSpPr>
          <p:cNvPr id="2867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077200" cy="4419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mengukur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menilai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relevansi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efektifitas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interen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berkelanjutan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tidaknya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modifikasi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SPI.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898396A-F05D-4EC4-B633-A7C112FF2B97}" type="slidenum">
              <a:rPr lang="en-US">
                <a:latin typeface="Arial" charset="0"/>
              </a:rPr>
              <a:pPr/>
              <a:t>21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    </a:t>
            </a:r>
            <a:r>
              <a:rPr lang="en-US" sz="4000" dirty="0" err="1" smtClean="0">
                <a:solidFill>
                  <a:schemeClr val="tx1"/>
                </a:solidFill>
              </a:rPr>
              <a:t>Pemahaman</a:t>
            </a:r>
            <a:r>
              <a:rPr lang="en-US" sz="4000" dirty="0" smtClean="0">
                <a:solidFill>
                  <a:schemeClr val="tx1"/>
                </a:solidFill>
              </a:rPr>
              <a:t> SPI</a:t>
            </a:r>
          </a:p>
        </p:txBody>
      </p:sp>
      <p:sp>
        <p:nvSpPr>
          <p:cNvPr id="18435" name="Content Placeholder 4"/>
          <p:cNvSpPr>
            <a:spLocks noGrp="1"/>
          </p:cNvSpPr>
          <p:nvPr>
            <p:ph idx="1"/>
          </p:nvPr>
        </p:nvSpPr>
        <p:spPr>
          <a:xfrm>
            <a:off x="609600" y="914400"/>
            <a:ext cx="8077200" cy="5334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Pemahaman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SPI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mencakup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742950" indent="-742950">
              <a:buFontTx/>
              <a:buAutoNum type="arabicPeriod"/>
              <a:defRPr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indent="-742950">
              <a:buFontTx/>
              <a:buAutoNum type="arabicPeriod"/>
              <a:defRPr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desain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kebijakan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komponen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SPI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742950" indent="-742950">
              <a:buFontTx/>
              <a:buAutoNum type="arabicPeriod"/>
              <a:defRPr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Mengevaluasi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penerapan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kebijakan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DDD07B7-7106-42DD-8428-6270EDF552B6}" type="slidenum">
              <a:rPr lang="en-US">
                <a:latin typeface="Arial" charset="0"/>
              </a:rPr>
              <a:pPr/>
              <a:t>22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    </a:t>
            </a:r>
            <a:r>
              <a:rPr lang="en-US" sz="4000" dirty="0" err="1" smtClean="0">
                <a:solidFill>
                  <a:schemeClr val="tx1"/>
                </a:solidFill>
              </a:rPr>
              <a:t>Prosedur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Pemahaman</a:t>
            </a:r>
            <a:r>
              <a:rPr lang="en-US" sz="4000" dirty="0" smtClean="0">
                <a:solidFill>
                  <a:schemeClr val="tx1"/>
                </a:solidFill>
              </a:rPr>
              <a:t> SPI</a:t>
            </a:r>
          </a:p>
        </p:txBody>
      </p:sp>
      <p:sp>
        <p:nvSpPr>
          <p:cNvPr id="18435" name="Content Placeholder 4"/>
          <p:cNvSpPr>
            <a:spLocks noGrp="1"/>
          </p:cNvSpPr>
          <p:nvPr>
            <p:ph idx="1"/>
          </p:nvPr>
        </p:nvSpPr>
        <p:spPr>
          <a:xfrm>
            <a:off x="609600" y="1066800"/>
            <a:ext cx="8077200" cy="4267200"/>
          </a:xfrm>
        </p:spPr>
        <p:txBody>
          <a:bodyPr/>
          <a:lstStyle/>
          <a:p>
            <a:pPr marL="693738" indent="-693738">
              <a:buFontTx/>
              <a:buAutoNum type="arabicPeriod"/>
              <a:defRPr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Review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audit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sebelumnya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693738" indent="-693738">
              <a:buFontTx/>
              <a:buAutoNum type="arabicPeriod"/>
              <a:defRPr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Wawancara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staff,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personel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pelaksana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693738" indent="-693738">
              <a:buFontTx/>
              <a:buAutoNum type="arabicPeriod"/>
              <a:defRPr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inspeksi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dokumen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catatan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693738" indent="-693738">
              <a:buFontTx/>
              <a:buAutoNum type="arabicPeriod"/>
              <a:defRPr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Observasi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operasi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8BBBE5E-36AE-4F8E-9849-C804613FCBA8}" type="slidenum">
              <a:rPr lang="en-US">
                <a:latin typeface="Arial" charset="0"/>
              </a:rPr>
              <a:pPr/>
              <a:t>23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    </a:t>
            </a:r>
            <a:r>
              <a:rPr lang="en-US" sz="4000" dirty="0" err="1" smtClean="0">
                <a:solidFill>
                  <a:schemeClr val="tx1"/>
                </a:solidFill>
              </a:rPr>
              <a:t>Dokumentasi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Pemahaman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SPI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21507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077200" cy="4419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600" dirty="0" err="1" smtClean="0"/>
              <a:t>Dokumentasi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bentuk</a:t>
            </a:r>
            <a:r>
              <a:rPr lang="en-US" sz="3600" dirty="0" smtClean="0"/>
              <a:t>:</a:t>
            </a:r>
          </a:p>
          <a:p>
            <a:pPr marL="742950" indent="-742950">
              <a:buFontTx/>
              <a:buAutoNum type="arabicPeriod"/>
              <a:defRPr/>
            </a:pPr>
            <a:r>
              <a:rPr lang="en-US" sz="3600" dirty="0" err="1" smtClean="0"/>
              <a:t>Kuesioner</a:t>
            </a:r>
            <a:r>
              <a:rPr lang="en-US" sz="3600" dirty="0" smtClean="0"/>
              <a:t> yang </a:t>
            </a:r>
            <a:r>
              <a:rPr lang="en-US" sz="3600" dirty="0" err="1" smtClean="0"/>
              <a:t>sudah</a:t>
            </a:r>
            <a:r>
              <a:rPr lang="en-US" sz="3600" dirty="0" smtClean="0"/>
              <a:t> </a:t>
            </a:r>
            <a:r>
              <a:rPr lang="en-US" sz="3600" dirty="0" err="1" smtClean="0"/>
              <a:t>terisi</a:t>
            </a:r>
            <a:endParaRPr lang="en-US" sz="3600" dirty="0" smtClean="0"/>
          </a:p>
          <a:p>
            <a:pPr marL="742950" indent="-742950">
              <a:buFontTx/>
              <a:buAutoNum type="arabicPeriod"/>
              <a:defRPr/>
            </a:pPr>
            <a:r>
              <a:rPr lang="en-US" sz="3600" dirty="0" err="1" smtClean="0"/>
              <a:t>Bagan</a:t>
            </a:r>
            <a:r>
              <a:rPr lang="en-US" sz="3600" dirty="0" smtClean="0"/>
              <a:t> </a:t>
            </a:r>
            <a:r>
              <a:rPr lang="en-US" sz="3600" dirty="0" err="1" smtClean="0"/>
              <a:t>alir</a:t>
            </a:r>
            <a:endParaRPr lang="en-US" sz="3600" dirty="0" smtClean="0"/>
          </a:p>
          <a:p>
            <a:pPr marL="742950" indent="-742950">
              <a:buFontTx/>
              <a:buAutoNum type="arabicPeriod"/>
              <a:defRPr/>
            </a:pPr>
            <a:r>
              <a:rPr lang="en-US" sz="3600" dirty="0" err="1" smtClean="0"/>
              <a:t>Tabel</a:t>
            </a:r>
            <a:r>
              <a:rPr lang="en-US" sz="3600" dirty="0" smtClean="0"/>
              <a:t> </a:t>
            </a:r>
            <a:r>
              <a:rPr lang="en-US" sz="3600" dirty="0" err="1" smtClean="0"/>
              <a:t>keputusan</a:t>
            </a:r>
            <a:endParaRPr lang="en-US" sz="3600" dirty="0" smtClean="0"/>
          </a:p>
          <a:p>
            <a:pPr marL="742950" indent="-742950">
              <a:buFontTx/>
              <a:buAutoNum type="arabicPeriod"/>
              <a:defRPr/>
            </a:pPr>
            <a:r>
              <a:rPr lang="en-US" sz="3600" dirty="0" err="1" smtClean="0"/>
              <a:t>Nasari</a:t>
            </a:r>
            <a:endParaRPr lang="en-US" sz="3600" dirty="0" smtClean="0"/>
          </a:p>
          <a:p>
            <a:pPr marL="0" indent="0">
              <a:buFontTx/>
              <a:buNone/>
              <a:defRPr/>
            </a:pPr>
            <a:r>
              <a:rPr lang="en-US" sz="3600" dirty="0" err="1" smtClean="0"/>
              <a:t>Bentuk</a:t>
            </a:r>
            <a:r>
              <a:rPr lang="en-US" sz="3600" dirty="0" smtClean="0"/>
              <a:t> </a:t>
            </a:r>
            <a:r>
              <a:rPr lang="en-US" sz="3600" dirty="0" err="1" smtClean="0"/>
              <a:t>dokumen</a:t>
            </a:r>
            <a:r>
              <a:rPr lang="en-US" sz="3600" dirty="0" smtClean="0"/>
              <a:t> </a:t>
            </a:r>
            <a:r>
              <a:rPr lang="en-US" sz="3600" dirty="0" err="1" smtClean="0"/>
              <a:t>tergantung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aspek</a:t>
            </a:r>
            <a:r>
              <a:rPr lang="en-US" sz="3600" dirty="0" smtClean="0"/>
              <a:t> </a:t>
            </a:r>
            <a:r>
              <a:rPr lang="en-US" sz="3600" dirty="0" err="1" smtClean="0"/>
              <a:t>SPI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didokumentasikan</a:t>
            </a:r>
            <a:r>
              <a:rPr lang="en-US" sz="3600" dirty="0" smtClean="0"/>
              <a:t>.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163689E-84FC-4E7D-B94C-384E07433FE2}" type="slidenum">
              <a:rPr lang="en-US">
                <a:latin typeface="Arial" charset="0"/>
              </a:rPr>
              <a:pPr/>
              <a:t>24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Pengujian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SPI</a:t>
            </a:r>
          </a:p>
        </p:txBody>
      </p:sp>
      <p:sp>
        <p:nvSpPr>
          <p:cNvPr id="22531" name="Content Placeholder 4"/>
          <p:cNvSpPr>
            <a:spLocks noGrp="1"/>
          </p:cNvSpPr>
          <p:nvPr>
            <p:ph idx="1"/>
          </p:nvPr>
        </p:nvSpPr>
        <p:spPr>
          <a:xfrm>
            <a:off x="609600" y="990600"/>
            <a:ext cx="8077200" cy="4953000"/>
          </a:xfrm>
        </p:spPr>
        <p:txBody>
          <a:bodyPr/>
          <a:lstStyle/>
          <a:p>
            <a:pPr marL="457200" indent="-457200">
              <a:defRPr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menguji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efektifitas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implementasi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defRPr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Dirancang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menjawab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(paling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pertanyaan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SPI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diterapkan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konsistensi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penerapan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SPI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Siapa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SPI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mempertanyakan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kompetensinya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)?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Kegagalan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penerapan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istilah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deviation, occurrences,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exceptions.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89E706B-A828-4E16-B94E-2305544BCA17}" type="slidenum">
              <a:rPr lang="en-US">
                <a:latin typeface="Arial" charset="0"/>
              </a:rPr>
              <a:pPr/>
              <a:t>25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    </a:t>
            </a:r>
            <a:r>
              <a:rPr lang="en-US" sz="4000" dirty="0" err="1" smtClean="0">
                <a:solidFill>
                  <a:schemeClr val="tx1"/>
                </a:solidFill>
              </a:rPr>
              <a:t>Jenis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Pengujian</a:t>
            </a:r>
            <a:r>
              <a:rPr lang="en-US" sz="4000" dirty="0" smtClean="0">
                <a:solidFill>
                  <a:schemeClr val="tx1"/>
                </a:solidFill>
              </a:rPr>
              <a:t> SPI</a:t>
            </a:r>
          </a:p>
        </p:txBody>
      </p:sp>
      <p:sp>
        <p:nvSpPr>
          <p:cNvPr id="33795" name="Content Placeholder 4"/>
          <p:cNvSpPr>
            <a:spLocks noGrp="1"/>
          </p:cNvSpPr>
          <p:nvPr>
            <p:ph idx="1"/>
          </p:nvPr>
        </p:nvSpPr>
        <p:spPr>
          <a:xfrm>
            <a:off x="609600" y="990600"/>
            <a:ext cx="8077200" cy="49530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Concurrent Test of Controls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Tx/>
              <a:buNone/>
            </a:pP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SPI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bersamaan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pemahaman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SPI.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auditor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menanyakan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otorisasi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kredit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sekaligus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memeriksa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bukti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otorisasi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kredit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Concurrent test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efisien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SPI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by-product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pemahaman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SPI.</a:t>
            </a:r>
          </a:p>
          <a:p>
            <a:pPr marL="514350" indent="-514350">
              <a:buFontTx/>
              <a:buAutoNum type="arabicPeriod" startAt="2"/>
            </a:pP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Additional Tests of Control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Dilaksanakan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lapangan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memastikan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0BF7FFA-1FFC-43C0-9A1B-2C239B0EFA07}" type="slidenum">
              <a:rPr lang="en-US">
                <a:latin typeface="Arial" charset="0"/>
              </a:rPr>
              <a:pPr/>
              <a:t>26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    Cara </a:t>
            </a:r>
            <a:r>
              <a:rPr lang="en-US" sz="4000" dirty="0" err="1" smtClean="0">
                <a:solidFill>
                  <a:schemeClr val="tx1"/>
                </a:solidFill>
              </a:rPr>
              <a:t>Pengujian</a:t>
            </a:r>
            <a:r>
              <a:rPr lang="en-US" sz="4000" dirty="0" smtClean="0">
                <a:solidFill>
                  <a:schemeClr val="tx1"/>
                </a:solidFill>
              </a:rPr>
              <a:t> SPI</a:t>
            </a:r>
          </a:p>
        </p:txBody>
      </p:sp>
      <p:sp>
        <p:nvSpPr>
          <p:cNvPr id="34819" name="Content Placeholder 4"/>
          <p:cNvSpPr>
            <a:spLocks noGrp="1"/>
          </p:cNvSpPr>
          <p:nvPr>
            <p:ph idx="1"/>
          </p:nvPr>
        </p:nvSpPr>
        <p:spPr>
          <a:xfrm>
            <a:off x="609600" y="990600"/>
            <a:ext cx="8077200" cy="4953000"/>
          </a:xfrm>
        </p:spPr>
        <p:txBody>
          <a:bodyPr/>
          <a:lstStyle/>
          <a:p>
            <a:pPr marL="514350" indent="-514350">
              <a:buFontTx/>
              <a:buNone/>
            </a:pPr>
            <a:r>
              <a:rPr lang="en-US" sz="2800" dirty="0" err="1" smtClean="0">
                <a:cs typeface="Cordia New" pitchFamily="34" charset="-34"/>
              </a:rPr>
              <a:t>Berikut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ini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alternatif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prosedur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pengujian</a:t>
            </a:r>
            <a:r>
              <a:rPr lang="en-US" sz="2800" dirty="0" smtClean="0">
                <a:cs typeface="Cordia New" pitchFamily="34" charset="-34"/>
              </a:rPr>
              <a:t> SPI:</a:t>
            </a:r>
          </a:p>
          <a:p>
            <a:pPr marL="514350" indent="-514350">
              <a:buFontTx/>
              <a:buAutoNum type="arabicPeriod"/>
            </a:pPr>
            <a:r>
              <a:rPr lang="en-US" sz="2800" b="1" i="1" dirty="0" smtClean="0">
                <a:cs typeface="Cordia New" pitchFamily="34" charset="-34"/>
              </a:rPr>
              <a:t>Inquiring</a:t>
            </a:r>
            <a:r>
              <a:rPr lang="en-US" sz="2800" i="1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atau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wawancara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dengan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personel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tentang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kinerja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pelaksanaan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tugas</a:t>
            </a:r>
            <a:r>
              <a:rPr lang="en-US" sz="2800" dirty="0" smtClean="0">
                <a:cs typeface="Cordia New" pitchFamily="34" charset="-34"/>
              </a:rPr>
              <a:t>.</a:t>
            </a:r>
            <a:endParaRPr lang="en-US" sz="2800" b="1" dirty="0" smtClean="0">
              <a:cs typeface="Cordia New" pitchFamily="34" charset="-34"/>
            </a:endParaRPr>
          </a:p>
          <a:p>
            <a:pPr marL="514350" indent="-514350">
              <a:buFontTx/>
              <a:buAutoNum type="arabicPeriod"/>
            </a:pPr>
            <a:r>
              <a:rPr lang="en-US" sz="2800" b="1" i="1" dirty="0" smtClean="0">
                <a:cs typeface="Cordia New" pitchFamily="34" charset="-34"/>
              </a:rPr>
              <a:t>Observing</a:t>
            </a:r>
            <a:r>
              <a:rPr lang="en-US" sz="2800" i="1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atau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observasi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kinerja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personel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dalam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pelaksanaan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tugas</a:t>
            </a:r>
            <a:r>
              <a:rPr lang="en-US" sz="2800" dirty="0" smtClean="0">
                <a:cs typeface="Cordia New" pitchFamily="34" charset="-34"/>
              </a:rPr>
              <a:t>.</a:t>
            </a:r>
            <a:endParaRPr lang="en-US" sz="2800" b="1" dirty="0" smtClean="0">
              <a:cs typeface="Cordia New" pitchFamily="34" charset="-34"/>
            </a:endParaRPr>
          </a:p>
          <a:p>
            <a:pPr marL="514350" indent="-514350">
              <a:buFontTx/>
              <a:buAutoNum type="arabicPeriod"/>
            </a:pPr>
            <a:r>
              <a:rPr lang="en-US" sz="2800" b="1" i="1" dirty="0" smtClean="0">
                <a:cs typeface="Cordia New" pitchFamily="34" charset="-34"/>
              </a:rPr>
              <a:t>Inspecting</a:t>
            </a:r>
            <a:r>
              <a:rPr lang="en-US" sz="2800" i="1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atau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menginspeksi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dokumen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dan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laporan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untuk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mengindikasikan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kinerja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pengendalian</a:t>
            </a:r>
            <a:r>
              <a:rPr lang="en-US" sz="2800" dirty="0" smtClean="0">
                <a:cs typeface="Cordia New" pitchFamily="34" charset="-34"/>
              </a:rPr>
              <a:t>.</a:t>
            </a:r>
            <a:endParaRPr lang="en-US" sz="2800" b="1" dirty="0" smtClean="0">
              <a:cs typeface="Cordia New" pitchFamily="34" charset="-34"/>
            </a:endParaRPr>
          </a:p>
          <a:p>
            <a:pPr marL="514350" indent="-514350">
              <a:buFontTx/>
              <a:buAutoNum type="arabicPeriod"/>
            </a:pPr>
            <a:r>
              <a:rPr lang="en-US" sz="2800" b="1" i="1" dirty="0" err="1" smtClean="0">
                <a:cs typeface="Cordia New" pitchFamily="34" charset="-34"/>
              </a:rPr>
              <a:t>Reperforming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atau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pengerjaan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ulang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prosedur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pengendalian</a:t>
            </a:r>
            <a:r>
              <a:rPr lang="en-US" sz="2800" dirty="0" smtClean="0">
                <a:cs typeface="Cordia New" pitchFamily="34" charset="-34"/>
              </a:rPr>
              <a:t>.</a:t>
            </a:r>
            <a:endParaRPr lang="en-US" sz="2800" b="1" dirty="0" smtClean="0">
              <a:cs typeface="Cordia New" pitchFamily="34" charset="-34"/>
            </a:endParaRPr>
          </a:p>
          <a:p>
            <a:pPr marL="514350" indent="-514350">
              <a:buFontTx/>
              <a:buAutoNum type="arabicPeriod"/>
            </a:pPr>
            <a:endParaRPr lang="en-US" sz="2800" dirty="0" smtClean="0">
              <a:cs typeface="Cordia New" pitchFamily="34" charset="-34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D07218D-2FB1-4E97-8AC9-CCA42EEE4847}" type="slidenum">
              <a:rPr lang="en-US">
                <a:latin typeface="Arial" charset="0"/>
              </a:rPr>
              <a:pPr/>
              <a:t>27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Luas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Pengujian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SPI</a:t>
            </a:r>
            <a:endParaRPr lang="en-US" sz="4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Content Placeholder 4"/>
          <p:cNvSpPr>
            <a:spLocks noGrp="1"/>
          </p:cNvSpPr>
          <p:nvPr>
            <p:ph idx="1"/>
          </p:nvPr>
        </p:nvSpPr>
        <p:spPr>
          <a:xfrm>
            <a:off x="609600" y="838200"/>
            <a:ext cx="8077200" cy="5181600"/>
          </a:xfrm>
        </p:spPr>
        <p:txBody>
          <a:bodyPr/>
          <a:lstStyle/>
          <a:p>
            <a:pPr marL="514350" indent="-514350"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dipengaruhi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taksiran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audit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(planned assessed level of control risk).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ditaksir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rendah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(low assessed level),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SPI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ekstensif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intensif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ditaksir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sedang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SPI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sempit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intensif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Tx/>
              <a:buNone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Catatan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indent="-514350">
              <a:buFontTx/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Periksa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kembali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alternatif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audit.</a:t>
            </a:r>
          </a:p>
          <a:p>
            <a:pPr marL="514350" indent="-514350">
              <a:buFontTx/>
              <a:buAutoNum type="arabi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72D07DC-92A7-4D36-B3B2-BA9A4C8FE910}" type="slidenum">
              <a:rPr lang="en-US">
                <a:latin typeface="Arial" charset="0"/>
              </a:rPr>
              <a:pPr/>
              <a:t>28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    Dual Purpose Tests</a:t>
            </a:r>
          </a:p>
        </p:txBody>
      </p:sp>
      <p:sp>
        <p:nvSpPr>
          <p:cNvPr id="37891" name="Content Placeholder 4"/>
          <p:cNvSpPr>
            <a:spLocks noGrp="1"/>
          </p:cNvSpPr>
          <p:nvPr>
            <p:ph idx="1"/>
          </p:nvPr>
        </p:nvSpPr>
        <p:spPr>
          <a:xfrm>
            <a:off x="609600" y="990600"/>
            <a:ext cx="8077200" cy="5181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SPI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bersamaan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substantif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piutang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sekaligus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menguji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asersi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piutang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dagang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FontTx/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lain, auditor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menguji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tandatangan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otorisasi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faktur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penjualan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memeriksa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keakuratan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dokumen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sekaligus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tabulasi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kesalahan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faktur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AutoNum type="arabicPeriod"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676F6BE-C5B9-4E2C-B945-3427263C15F7}" type="slidenum">
              <a:rPr lang="en-US">
                <a:latin typeface="Arial" charset="0"/>
              </a:rPr>
              <a:pPr/>
              <a:t>29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</a:rPr>
              <a:t>Posisi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SPI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dalam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Standar</a:t>
            </a:r>
            <a:r>
              <a:rPr lang="en-US" sz="3600" dirty="0" smtClean="0">
                <a:solidFill>
                  <a:schemeClr val="tx1"/>
                </a:solidFill>
              </a:rPr>
              <a:t> Auditing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914400"/>
          <a:ext cx="8458200" cy="4724400"/>
        </p:xfrm>
        <a:graphic>
          <a:graphicData uri="http://schemas.openxmlformats.org/drawingml/2006/table">
            <a:tbl>
              <a:tblPr/>
              <a:tblGrid>
                <a:gridCol w="2800220"/>
                <a:gridCol w="2976672"/>
                <a:gridCol w="2681308"/>
              </a:tblGrid>
              <a:tr h="6173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Arial"/>
                          <a:ea typeface="Times New Roman"/>
                          <a:cs typeface="Times New Roman"/>
                        </a:rPr>
                        <a:t>Standar</a:t>
                      </a: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Arial"/>
                          <a:ea typeface="Times New Roman"/>
                          <a:cs typeface="Times New Roman"/>
                        </a:rPr>
                        <a:t>Umum</a:t>
                      </a:r>
                      <a:endParaRPr lang="en-US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Arial"/>
                          <a:ea typeface="Times New Roman"/>
                          <a:cs typeface="Times New Roman"/>
                        </a:rPr>
                        <a:t>Standar</a:t>
                      </a: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Arial"/>
                          <a:ea typeface="Times New Roman"/>
                          <a:cs typeface="Times New Roman"/>
                        </a:rPr>
                        <a:t>Pekerjaan</a:t>
                      </a: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Arial"/>
                          <a:ea typeface="Times New Roman"/>
                          <a:cs typeface="Times New Roman"/>
                        </a:rPr>
                        <a:t>Lapangan</a:t>
                      </a:r>
                      <a:endParaRPr lang="en-US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Arial"/>
                          <a:ea typeface="Times New Roman"/>
                          <a:cs typeface="Times New Roman"/>
                        </a:rPr>
                        <a:t>Standar</a:t>
                      </a: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Arial"/>
                          <a:ea typeface="Times New Roman"/>
                          <a:cs typeface="Times New Roman"/>
                        </a:rPr>
                        <a:t>Pelaporan</a:t>
                      </a:r>
                      <a:endParaRPr lang="en-US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081">
                <a:tc>
                  <a:txBody>
                    <a:bodyPr/>
                    <a:lstStyle/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Kompetensi</a:t>
                      </a:r>
                      <a:r>
                        <a:rPr lang="en-US" sz="2400" b="0" dirty="0" smtClean="0">
                          <a:latin typeface="Arial"/>
                          <a:ea typeface="Times New Roman"/>
                          <a:cs typeface="Times New Roman"/>
                        </a:rPr>
                        <a:t> Auditor</a:t>
                      </a:r>
                      <a:endParaRPr lang="en-US" sz="24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Independensi</a:t>
                      </a:r>
                      <a:r>
                        <a:rPr lang="en-US" sz="2400" b="0" dirty="0" smtClean="0">
                          <a:latin typeface="Arial"/>
                          <a:ea typeface="Times New Roman"/>
                          <a:cs typeface="Times New Roman"/>
                        </a:rPr>
                        <a:t> Auditor</a:t>
                      </a:r>
                      <a:endParaRPr lang="en-US" sz="24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Pelaksanaan</a:t>
                      </a:r>
                      <a:r>
                        <a:rPr lang="en-US" sz="2400" b="0" dirty="0" smtClean="0">
                          <a:latin typeface="Arial"/>
                          <a:ea typeface="Times New Roman"/>
                          <a:cs typeface="Times New Roman"/>
                        </a:rPr>
                        <a:t> audit </a:t>
                      </a:r>
                      <a:r>
                        <a:rPr lang="en-US" sz="24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secara</a:t>
                      </a:r>
                      <a:r>
                        <a:rPr lang="en-US" sz="24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cermat</a:t>
                      </a:r>
                      <a:r>
                        <a:rPr lang="en-US" sz="24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24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seksama</a:t>
                      </a:r>
                      <a:endParaRPr lang="en-US" sz="2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Perencanaan</a:t>
                      </a:r>
                      <a:r>
                        <a:rPr lang="en-US" sz="24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 audit </a:t>
                      </a:r>
                      <a:r>
                        <a:rPr lang="en-US" sz="2400" b="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24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supervisi</a:t>
                      </a:r>
                      <a:r>
                        <a:rPr lang="en-US" sz="24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asisten</a:t>
                      </a:r>
                      <a:r>
                        <a:rPr lang="en-US" sz="24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 auditor</a:t>
                      </a:r>
                      <a:endParaRPr lang="en-US" sz="24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Pemahaman</a:t>
                      </a:r>
                      <a:r>
                        <a:rPr lang="en-US" sz="2400" b="1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Arial"/>
                          <a:ea typeface="Times New Roman"/>
                          <a:cs typeface="Times New Roman"/>
                        </a:rPr>
                        <a:t>SPI</a:t>
                      </a: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untuk</a:t>
                      </a:r>
                      <a:r>
                        <a:rPr lang="en-US" sz="2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perencaan</a:t>
                      </a:r>
                      <a:r>
                        <a:rPr lang="en-US" sz="2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audit, </a:t>
                      </a:r>
                      <a:r>
                        <a:rPr lang="en-US" sz="24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penentuan</a:t>
                      </a:r>
                      <a:r>
                        <a:rPr lang="en-US" sz="2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sifat</a:t>
                      </a:r>
                      <a:r>
                        <a:rPr lang="en-US" sz="2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4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saat</a:t>
                      </a:r>
                      <a:r>
                        <a:rPr lang="en-US" sz="2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4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2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luas</a:t>
                      </a:r>
                      <a:r>
                        <a:rPr lang="en-US" sz="2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audit.</a:t>
                      </a:r>
                      <a:endParaRPr lang="en-US" sz="24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Kecukupan</a:t>
                      </a:r>
                      <a:r>
                        <a:rPr lang="en-US" sz="2400" b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2400" b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kompetensi</a:t>
                      </a:r>
                      <a:r>
                        <a:rPr lang="en-US" sz="2400" b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bukti</a:t>
                      </a:r>
                      <a:r>
                        <a:rPr lang="en-US" sz="2400" b="0" dirty="0" smtClean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24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Kesesuaian</a:t>
                      </a:r>
                      <a:r>
                        <a:rPr lang="en-US" sz="2400" b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laporan</a:t>
                      </a:r>
                      <a:r>
                        <a:rPr lang="en-US" sz="2400" b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dengan</a:t>
                      </a:r>
                      <a:r>
                        <a:rPr lang="en-US" sz="2400" b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SAK</a:t>
                      </a:r>
                      <a:r>
                        <a:rPr lang="en-US" sz="2400" b="0" dirty="0" smtClean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24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Konsistensi</a:t>
                      </a:r>
                      <a:r>
                        <a:rPr lang="en-US" sz="24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penerapan</a:t>
                      </a:r>
                      <a:r>
                        <a:rPr lang="en-US" sz="24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SAK</a:t>
                      </a:r>
                      <a:r>
                        <a:rPr lang="en-US" sz="24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24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Kecukupan</a:t>
                      </a:r>
                      <a:r>
                        <a:rPr lang="en-US" sz="24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pengungkapan</a:t>
                      </a:r>
                      <a:r>
                        <a:rPr lang="en-US" sz="24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24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Pendapat</a:t>
                      </a:r>
                      <a:r>
                        <a:rPr lang="en-US" sz="2400" b="0" dirty="0" smtClean="0">
                          <a:latin typeface="Arial"/>
                          <a:ea typeface="Times New Roman"/>
                          <a:cs typeface="Times New Roman"/>
                        </a:rPr>
                        <a:t> auditor</a:t>
                      </a:r>
                      <a:endParaRPr lang="en-US" sz="2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53" name="TextBox 4"/>
          <p:cNvSpPr txBox="1">
            <a:spLocks noChangeArrowheads="1"/>
          </p:cNvSpPr>
          <p:nvPr/>
        </p:nvSpPr>
        <p:spPr bwMode="auto">
          <a:xfrm>
            <a:off x="1219200" y="5638800"/>
            <a:ext cx="7807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Catatan: kaji ulang redaksi lengkap standar auditing</a:t>
            </a:r>
          </a:p>
        </p:txBody>
      </p:sp>
      <p:sp>
        <p:nvSpPr>
          <p:cNvPr id="14354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A4A4A6-1B5E-4A96-8F74-FDCBA8AB1ACF}" type="slidenum">
              <a:rPr lang="en-US">
                <a:latin typeface="Arial" charset="0"/>
              </a:rPr>
              <a:pPr/>
              <a:t>3</a:t>
            </a:fld>
            <a:endParaRPr lang="th-TH">
              <a:latin typeface="Arial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   </a:t>
            </a:r>
            <a:r>
              <a:rPr lang="en-US" sz="4000" dirty="0" err="1" smtClean="0">
                <a:solidFill>
                  <a:schemeClr val="tx1"/>
                </a:solidFill>
              </a:rPr>
              <a:t>Penggunaan</a:t>
            </a:r>
            <a:r>
              <a:rPr lang="en-US" sz="4000" dirty="0" smtClean="0">
                <a:solidFill>
                  <a:schemeClr val="tx1"/>
                </a:solidFill>
              </a:rPr>
              <a:t> Auditor </a:t>
            </a:r>
            <a:r>
              <a:rPr lang="en-US" sz="4000" dirty="0" err="1" smtClean="0">
                <a:solidFill>
                  <a:schemeClr val="tx1"/>
                </a:solidFill>
              </a:rPr>
              <a:t>Interen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36867" name="Content Placeholder 4"/>
          <p:cNvSpPr>
            <a:spLocks noGrp="1"/>
          </p:cNvSpPr>
          <p:nvPr>
            <p:ph idx="1"/>
          </p:nvPr>
        </p:nvSpPr>
        <p:spPr>
          <a:xfrm>
            <a:off x="609600" y="838200"/>
            <a:ext cx="8077200" cy="51816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koordinasi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auditor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interen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Tx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meminta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bantuan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langsung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auditor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interen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514350" indent="-514350">
              <a:buFontTx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auditor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interen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pengganti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auditor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independen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Tx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Tingkat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koordinasi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permintaan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bantuan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mempertimbangkan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kulitas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interen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kompetensinya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23CB239-7984-46EA-B388-093648A426F0}" type="slidenum">
              <a:rPr lang="en-US">
                <a:latin typeface="Arial" charset="0"/>
              </a:rPr>
              <a:pPr/>
              <a:t>30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    </a:t>
            </a:r>
            <a:r>
              <a:rPr lang="en-US" sz="4000" dirty="0" err="1" smtClean="0">
                <a:solidFill>
                  <a:schemeClr val="tx1"/>
                </a:solidFill>
              </a:rPr>
              <a:t>Komunikasi</a:t>
            </a:r>
            <a:r>
              <a:rPr lang="en-US" sz="4000" dirty="0" smtClean="0">
                <a:solidFill>
                  <a:schemeClr val="tx1"/>
                </a:solidFill>
              </a:rPr>
              <a:t> SPI</a:t>
            </a:r>
          </a:p>
        </p:txBody>
      </p:sp>
      <p:sp>
        <p:nvSpPr>
          <p:cNvPr id="38915" name="Content Placeholder 4"/>
          <p:cNvSpPr>
            <a:spLocks noGrp="1"/>
          </p:cNvSpPr>
          <p:nvPr>
            <p:ph idx="1"/>
          </p:nvPr>
        </p:nvSpPr>
        <p:spPr>
          <a:xfrm>
            <a:off x="609600" y="990600"/>
            <a:ext cx="8077200" cy="5181600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Auditor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mengkomunikasikan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kelemahan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temuan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komite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audit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Persoalan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dilaporkan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auditor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REPORTABLE CONDITION.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Reportable condition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didefinisikan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kelemahan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signifikan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desain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mencatat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memproses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meringkas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melaporkan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keuangan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benar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26837B6-93EE-4604-A107-C68FB87BEDC3}" type="slidenum">
              <a:rPr lang="en-US">
                <a:latin typeface="Arial" charset="0"/>
              </a:rPr>
              <a:pPr/>
              <a:t>31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819400"/>
            <a:ext cx="9144000" cy="9144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dirty="0" err="1" smtClean="0">
                <a:solidFill>
                  <a:schemeClr val="tx1"/>
                </a:solidFill>
              </a:rPr>
              <a:t>Terimakasih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  <p:sp>
        <p:nvSpPr>
          <p:cNvPr id="39942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065D69-E923-4512-9895-78497AB371F1}" type="slidenum">
              <a:rPr lang="en-US">
                <a:latin typeface="Arial" charset="0"/>
              </a:rPr>
              <a:pPr/>
              <a:t>32</a:t>
            </a:fld>
            <a:endParaRPr lang="th-TH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    </a:t>
            </a:r>
            <a:r>
              <a:rPr lang="en-US" sz="3600" dirty="0" err="1" smtClean="0">
                <a:solidFill>
                  <a:schemeClr val="tx1"/>
                </a:solidFill>
              </a:rPr>
              <a:t>Definisi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SPI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06963"/>
          </a:xfrm>
        </p:spPr>
        <p:txBody>
          <a:bodyPr/>
          <a:lstStyle/>
          <a:p>
            <a:r>
              <a:rPr lang="en-US" sz="2800" dirty="0" err="1" smtClean="0">
                <a:cs typeface="Cordia New" pitchFamily="34" charset="-34"/>
              </a:rPr>
              <a:t>Sistem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Pengendalian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Interen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adalah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sistem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untuk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mengendalikan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kegiatan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interen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organisasi</a:t>
            </a:r>
            <a:r>
              <a:rPr lang="en-US" sz="2800" dirty="0" smtClean="0">
                <a:cs typeface="Cordia New" pitchFamily="34" charset="-34"/>
              </a:rPr>
              <a:t>, </a:t>
            </a:r>
            <a:r>
              <a:rPr lang="en-US" sz="2800" b="1" dirty="0" err="1" smtClean="0">
                <a:cs typeface="Cordia New" pitchFamily="34" charset="-34"/>
              </a:rPr>
              <a:t>berupa</a:t>
            </a:r>
            <a:r>
              <a:rPr lang="en-US" sz="2800" b="1" dirty="0" smtClean="0">
                <a:cs typeface="Cordia New" pitchFamily="34" charset="-34"/>
              </a:rPr>
              <a:t>: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perencanaan</a:t>
            </a:r>
            <a:r>
              <a:rPr lang="en-US" sz="2800" dirty="0" smtClean="0">
                <a:cs typeface="Cordia New" pitchFamily="34" charset="-34"/>
              </a:rPr>
              <a:t>, </a:t>
            </a:r>
            <a:r>
              <a:rPr lang="en-US" sz="2800" dirty="0" err="1" smtClean="0">
                <a:cs typeface="Cordia New" pitchFamily="34" charset="-34"/>
              </a:rPr>
              <a:t>kebijakan</a:t>
            </a:r>
            <a:r>
              <a:rPr lang="en-US" sz="2800" dirty="0" smtClean="0">
                <a:cs typeface="Cordia New" pitchFamily="34" charset="-34"/>
              </a:rPr>
              <a:t>, </a:t>
            </a:r>
            <a:r>
              <a:rPr lang="en-US" sz="2800" dirty="0" err="1" smtClean="0">
                <a:cs typeface="Cordia New" pitchFamily="34" charset="-34"/>
              </a:rPr>
              <a:t>prosedur</a:t>
            </a:r>
            <a:r>
              <a:rPr lang="en-US" sz="2800" dirty="0" smtClean="0">
                <a:cs typeface="Cordia New" pitchFamily="34" charset="-34"/>
              </a:rPr>
              <a:t>, </a:t>
            </a:r>
            <a:r>
              <a:rPr lang="en-US" sz="2800" dirty="0" err="1" smtClean="0">
                <a:cs typeface="Cordia New" pitchFamily="34" charset="-34"/>
              </a:rPr>
              <a:t>dan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metode</a:t>
            </a:r>
            <a:r>
              <a:rPr lang="en-US" sz="2800" dirty="0" smtClean="0">
                <a:cs typeface="Cordia New" pitchFamily="34" charset="-34"/>
              </a:rPr>
              <a:t> yang </a:t>
            </a:r>
            <a:r>
              <a:rPr lang="en-US" sz="2800" dirty="0" err="1" smtClean="0">
                <a:cs typeface="Cordia New" pitchFamily="34" charset="-34"/>
              </a:rPr>
              <a:t>dirancang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dan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diimplementasikan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untuk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menjamin</a:t>
            </a:r>
            <a:r>
              <a:rPr lang="en-US" sz="2800" dirty="0" smtClean="0">
                <a:cs typeface="Cordia New" pitchFamily="34" charset="-34"/>
              </a:rPr>
              <a:t> (1) </a:t>
            </a:r>
            <a:r>
              <a:rPr lang="en-US" sz="2800" dirty="0" err="1" smtClean="0">
                <a:cs typeface="Cordia New" pitchFamily="34" charset="-34"/>
              </a:rPr>
              <a:t>keandalan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informasi</a:t>
            </a:r>
            <a:r>
              <a:rPr lang="en-US" sz="2800" dirty="0" smtClean="0">
                <a:cs typeface="Cordia New" pitchFamily="34" charset="-34"/>
              </a:rPr>
              <a:t>, (2) </a:t>
            </a:r>
            <a:r>
              <a:rPr lang="en-US" sz="2800" dirty="0" err="1" smtClean="0">
                <a:cs typeface="Cordia New" pitchFamily="34" charset="-34"/>
              </a:rPr>
              <a:t>efektifitas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dan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efisiensi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operasi</a:t>
            </a:r>
            <a:r>
              <a:rPr lang="en-US" sz="2800" dirty="0" smtClean="0">
                <a:cs typeface="Cordia New" pitchFamily="34" charset="-34"/>
              </a:rPr>
              <a:t>, (3) </a:t>
            </a:r>
            <a:r>
              <a:rPr lang="en-US" sz="2800" dirty="0" err="1" smtClean="0">
                <a:cs typeface="Cordia New" pitchFamily="34" charset="-34"/>
              </a:rPr>
              <a:t>keamanan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aset</a:t>
            </a:r>
            <a:r>
              <a:rPr lang="en-US" sz="2800" dirty="0" smtClean="0">
                <a:cs typeface="Cordia New" pitchFamily="34" charset="-34"/>
              </a:rPr>
              <a:t>, </a:t>
            </a:r>
            <a:r>
              <a:rPr lang="en-US" sz="2800" dirty="0" err="1" smtClean="0">
                <a:cs typeface="Cordia New" pitchFamily="34" charset="-34"/>
              </a:rPr>
              <a:t>serta</a:t>
            </a:r>
            <a:r>
              <a:rPr lang="en-US" sz="2800" dirty="0" smtClean="0">
                <a:cs typeface="Cordia New" pitchFamily="34" charset="-34"/>
              </a:rPr>
              <a:t> (4) </a:t>
            </a:r>
            <a:r>
              <a:rPr lang="en-US" sz="2800" dirty="0" err="1" smtClean="0">
                <a:cs typeface="Cordia New" pitchFamily="34" charset="-34"/>
              </a:rPr>
              <a:t>kepatuhan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terhadap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kebijakan</a:t>
            </a:r>
            <a:r>
              <a:rPr lang="en-US" sz="2800" dirty="0" smtClean="0">
                <a:cs typeface="Cordia New" pitchFamily="34" charset="-34"/>
              </a:rPr>
              <a:t>, </a:t>
            </a:r>
            <a:r>
              <a:rPr lang="en-US" sz="2800" dirty="0" err="1" smtClean="0">
                <a:cs typeface="Cordia New" pitchFamily="34" charset="-34"/>
              </a:rPr>
              <a:t>komitmen</a:t>
            </a:r>
            <a:r>
              <a:rPr lang="en-US" sz="2800" dirty="0" smtClean="0">
                <a:cs typeface="Cordia New" pitchFamily="34" charset="-34"/>
              </a:rPr>
              <a:t>, </a:t>
            </a:r>
            <a:r>
              <a:rPr lang="en-US" sz="2800" dirty="0" err="1" smtClean="0">
                <a:cs typeface="Cordia New" pitchFamily="34" charset="-34"/>
              </a:rPr>
              <a:t>peraturan</a:t>
            </a:r>
            <a:r>
              <a:rPr lang="en-US" sz="2800" dirty="0" smtClean="0">
                <a:cs typeface="Cordia New" pitchFamily="34" charset="-34"/>
              </a:rPr>
              <a:t>, </a:t>
            </a:r>
            <a:r>
              <a:rPr lang="en-US" sz="2800" dirty="0" err="1" smtClean="0">
                <a:cs typeface="Cordia New" pitchFamily="34" charset="-34"/>
              </a:rPr>
              <a:t>dan</a:t>
            </a:r>
            <a:r>
              <a:rPr lang="en-US" sz="2800" dirty="0" smtClean="0">
                <a:cs typeface="Cordia New" pitchFamily="34" charset="-34"/>
              </a:rPr>
              <a:t> </a:t>
            </a:r>
            <a:r>
              <a:rPr lang="en-US" sz="2800" dirty="0" err="1" smtClean="0">
                <a:cs typeface="Cordia New" pitchFamily="34" charset="-34"/>
              </a:rPr>
              <a:t>undang-undang</a:t>
            </a:r>
            <a:r>
              <a:rPr lang="en-US" sz="2800" dirty="0" smtClean="0">
                <a:cs typeface="Cordia New" pitchFamily="34" charset="-34"/>
              </a:rPr>
              <a:t>.</a:t>
            </a:r>
            <a:endParaRPr lang="en-US" sz="2800" b="1" dirty="0" smtClean="0">
              <a:cs typeface="Cordia New" pitchFamily="34" charset="-34"/>
            </a:endParaRPr>
          </a:p>
          <a:p>
            <a:endParaRPr lang="en-US" sz="2800" dirty="0" smtClean="0">
              <a:cs typeface="Cordia New" pitchFamily="34" charset="-34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2C12F66-EFFB-460B-B455-0414EDF316D4}" type="slidenum">
              <a:rPr lang="en-US">
                <a:latin typeface="Arial" charset="0"/>
              </a:rPr>
              <a:pPr/>
              <a:t>4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Peran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Penting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SPI</a:t>
            </a:r>
            <a:endParaRPr lang="en-US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114800"/>
          </a:xfrm>
        </p:spPr>
        <p:txBody>
          <a:bodyPr/>
          <a:lstStyle/>
          <a:p>
            <a:pPr marL="457200" indent="-457200"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en-US" sz="3200" dirty="0" err="1" smtClean="0">
                <a:cs typeface="Cordia New" pitchFamily="34" charset="-34"/>
              </a:rPr>
              <a:t>Membantu</a:t>
            </a:r>
            <a:r>
              <a:rPr lang="en-US" sz="3200" dirty="0" smtClean="0">
                <a:cs typeface="Cordia New" pitchFamily="34" charset="-34"/>
              </a:rPr>
              <a:t> </a:t>
            </a:r>
            <a:r>
              <a:rPr lang="en-US" sz="3200" dirty="0" err="1" smtClean="0">
                <a:cs typeface="Cordia New" pitchFamily="34" charset="-34"/>
              </a:rPr>
              <a:t>manajemen</a:t>
            </a:r>
            <a:r>
              <a:rPr lang="en-US" sz="3200" dirty="0" smtClean="0">
                <a:cs typeface="Cordia New" pitchFamily="34" charset="-34"/>
              </a:rPr>
              <a:t> </a:t>
            </a:r>
            <a:r>
              <a:rPr lang="en-US" sz="3200" dirty="0" err="1" smtClean="0">
                <a:cs typeface="Cordia New" pitchFamily="34" charset="-34"/>
              </a:rPr>
              <a:t>dalam</a:t>
            </a:r>
            <a:r>
              <a:rPr lang="en-US" sz="3200" dirty="0" smtClean="0">
                <a:cs typeface="Cordia New" pitchFamily="34" charset="-34"/>
              </a:rPr>
              <a:t> </a:t>
            </a:r>
            <a:r>
              <a:rPr lang="en-US" sz="3200" dirty="0" err="1" smtClean="0">
                <a:cs typeface="Cordia New" pitchFamily="34" charset="-34"/>
              </a:rPr>
              <a:t>mengendalikan</a:t>
            </a:r>
            <a:r>
              <a:rPr lang="en-US" sz="3200" dirty="0" smtClean="0">
                <a:cs typeface="Cordia New" pitchFamily="34" charset="-34"/>
              </a:rPr>
              <a:t> </a:t>
            </a:r>
            <a:r>
              <a:rPr lang="en-US" sz="3200" dirty="0" err="1" smtClean="0">
                <a:cs typeface="Cordia New" pitchFamily="34" charset="-34"/>
              </a:rPr>
              <a:t>dan</a:t>
            </a:r>
            <a:r>
              <a:rPr lang="en-US" sz="3200" dirty="0" smtClean="0">
                <a:cs typeface="Cordia New" pitchFamily="34" charset="-34"/>
              </a:rPr>
              <a:t> </a:t>
            </a:r>
            <a:r>
              <a:rPr lang="en-US" sz="3200" dirty="0" err="1" smtClean="0">
                <a:cs typeface="Cordia New" pitchFamily="34" charset="-34"/>
              </a:rPr>
              <a:t>memastikan</a:t>
            </a:r>
            <a:r>
              <a:rPr lang="en-US" sz="3200" dirty="0" smtClean="0">
                <a:cs typeface="Cordia New" pitchFamily="34" charset="-34"/>
              </a:rPr>
              <a:t> </a:t>
            </a:r>
            <a:r>
              <a:rPr lang="en-US" sz="3200" dirty="0" err="1" smtClean="0">
                <a:cs typeface="Cordia New" pitchFamily="34" charset="-34"/>
              </a:rPr>
              <a:t>keberhasilan</a:t>
            </a:r>
            <a:r>
              <a:rPr lang="en-US" sz="3200" dirty="0" smtClean="0">
                <a:cs typeface="Cordia New" pitchFamily="34" charset="-34"/>
              </a:rPr>
              <a:t> </a:t>
            </a:r>
            <a:r>
              <a:rPr lang="en-US" sz="3200" dirty="0" err="1" smtClean="0">
                <a:cs typeface="Cordia New" pitchFamily="34" charset="-34"/>
              </a:rPr>
              <a:t>kegiatan</a:t>
            </a:r>
            <a:r>
              <a:rPr lang="en-US" sz="3200" dirty="0" smtClean="0">
                <a:cs typeface="Cordia New" pitchFamily="34" charset="-34"/>
              </a:rPr>
              <a:t> </a:t>
            </a:r>
            <a:r>
              <a:rPr lang="en-US" sz="3200" dirty="0" err="1" smtClean="0">
                <a:cs typeface="Cordia New" pitchFamily="34" charset="-34"/>
              </a:rPr>
              <a:t>organisasi</a:t>
            </a:r>
            <a:r>
              <a:rPr lang="en-US" sz="3200" dirty="0" smtClean="0">
                <a:cs typeface="Cordia New" pitchFamily="34" charset="-34"/>
              </a:rPr>
              <a:t>.</a:t>
            </a:r>
            <a:endParaRPr lang="en-US" sz="3200" b="1" dirty="0" smtClean="0">
              <a:cs typeface="Cordia New" pitchFamily="34" charset="-34"/>
            </a:endParaRPr>
          </a:p>
          <a:p>
            <a:pPr marL="457200" indent="-457200"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en-US" sz="3200" dirty="0" err="1" smtClean="0">
                <a:cs typeface="Cordia New" pitchFamily="34" charset="-34"/>
              </a:rPr>
              <a:t>Menciptakan</a:t>
            </a:r>
            <a:r>
              <a:rPr lang="en-US" sz="3200" dirty="0" smtClean="0">
                <a:cs typeface="Cordia New" pitchFamily="34" charset="-34"/>
              </a:rPr>
              <a:t> </a:t>
            </a:r>
            <a:r>
              <a:rPr lang="en-US" sz="3200" dirty="0" err="1" smtClean="0">
                <a:cs typeface="Cordia New" pitchFamily="34" charset="-34"/>
              </a:rPr>
              <a:t>pengawasan</a:t>
            </a:r>
            <a:r>
              <a:rPr lang="en-US" sz="3200" dirty="0" smtClean="0">
                <a:cs typeface="Cordia New" pitchFamily="34" charset="-34"/>
              </a:rPr>
              <a:t> </a:t>
            </a:r>
            <a:r>
              <a:rPr lang="en-US" sz="3200" dirty="0" err="1" smtClean="0">
                <a:cs typeface="Cordia New" pitchFamily="34" charset="-34"/>
              </a:rPr>
              <a:t>melekat</a:t>
            </a:r>
            <a:r>
              <a:rPr lang="en-US" sz="3200" dirty="0" smtClean="0">
                <a:cs typeface="Cordia New" pitchFamily="34" charset="-34"/>
              </a:rPr>
              <a:t>, </a:t>
            </a:r>
            <a:r>
              <a:rPr lang="en-US" sz="3200" dirty="0" err="1" smtClean="0">
                <a:cs typeface="Cordia New" pitchFamily="34" charset="-34"/>
              </a:rPr>
              <a:t>menutupi</a:t>
            </a:r>
            <a:r>
              <a:rPr lang="en-US" sz="3200" dirty="0" smtClean="0">
                <a:cs typeface="Cordia New" pitchFamily="34" charset="-34"/>
              </a:rPr>
              <a:t> </a:t>
            </a:r>
            <a:r>
              <a:rPr lang="en-US" sz="3200" dirty="0" err="1" smtClean="0">
                <a:cs typeface="Cordia New" pitchFamily="34" charset="-34"/>
              </a:rPr>
              <a:t>kelemahan</a:t>
            </a:r>
            <a:r>
              <a:rPr lang="en-US" sz="3200" dirty="0" smtClean="0">
                <a:cs typeface="Cordia New" pitchFamily="34" charset="-34"/>
              </a:rPr>
              <a:t> </a:t>
            </a:r>
            <a:r>
              <a:rPr lang="en-US" sz="3200" dirty="0" err="1" smtClean="0">
                <a:cs typeface="Cordia New" pitchFamily="34" charset="-34"/>
              </a:rPr>
              <a:t>dan</a:t>
            </a:r>
            <a:r>
              <a:rPr lang="en-US" sz="3200" dirty="0" smtClean="0">
                <a:cs typeface="Cordia New" pitchFamily="34" charset="-34"/>
              </a:rPr>
              <a:t> </a:t>
            </a:r>
            <a:r>
              <a:rPr lang="en-US" sz="3200" dirty="0" err="1" smtClean="0">
                <a:cs typeface="Cordia New" pitchFamily="34" charset="-34"/>
              </a:rPr>
              <a:t>keterbatasan</a:t>
            </a:r>
            <a:r>
              <a:rPr lang="en-US" sz="3200" dirty="0" smtClean="0">
                <a:cs typeface="Cordia New" pitchFamily="34" charset="-34"/>
              </a:rPr>
              <a:t> </a:t>
            </a:r>
            <a:r>
              <a:rPr lang="en-US" sz="3200" dirty="0" err="1" smtClean="0">
                <a:cs typeface="Cordia New" pitchFamily="34" charset="-34"/>
              </a:rPr>
              <a:t>personel</a:t>
            </a:r>
            <a:r>
              <a:rPr lang="en-US" sz="3200" dirty="0" smtClean="0">
                <a:cs typeface="Cordia New" pitchFamily="34" charset="-34"/>
              </a:rPr>
              <a:t>, </a:t>
            </a:r>
            <a:r>
              <a:rPr lang="en-US" sz="3200" dirty="0" err="1" smtClean="0">
                <a:cs typeface="Cordia New" pitchFamily="34" charset="-34"/>
              </a:rPr>
              <a:t>serta</a:t>
            </a:r>
            <a:r>
              <a:rPr lang="en-US" sz="3200" dirty="0" smtClean="0">
                <a:cs typeface="Cordia New" pitchFamily="34" charset="-34"/>
              </a:rPr>
              <a:t> </a:t>
            </a:r>
            <a:r>
              <a:rPr lang="en-US" sz="3200" dirty="0" err="1" smtClean="0">
                <a:cs typeface="Cordia New" pitchFamily="34" charset="-34"/>
              </a:rPr>
              <a:t>mengurangi</a:t>
            </a:r>
            <a:r>
              <a:rPr lang="en-US" sz="3200" dirty="0" smtClean="0">
                <a:cs typeface="Cordia New" pitchFamily="34" charset="-34"/>
              </a:rPr>
              <a:t> </a:t>
            </a:r>
            <a:r>
              <a:rPr lang="en-US" sz="3200" dirty="0" err="1" smtClean="0">
                <a:cs typeface="Cordia New" pitchFamily="34" charset="-34"/>
              </a:rPr>
              <a:t>kemungkinan</a:t>
            </a:r>
            <a:r>
              <a:rPr lang="en-US" sz="3200" dirty="0" smtClean="0">
                <a:cs typeface="Cordia New" pitchFamily="34" charset="-34"/>
              </a:rPr>
              <a:t> </a:t>
            </a:r>
            <a:r>
              <a:rPr lang="en-US" sz="3200" dirty="0" err="1" smtClean="0">
                <a:cs typeface="Cordia New" pitchFamily="34" charset="-34"/>
              </a:rPr>
              <a:t>terjadinya</a:t>
            </a:r>
            <a:r>
              <a:rPr lang="en-US" sz="3200" dirty="0" smtClean="0">
                <a:cs typeface="Cordia New" pitchFamily="34" charset="-34"/>
              </a:rPr>
              <a:t> </a:t>
            </a:r>
            <a:r>
              <a:rPr lang="en-US" sz="3200" dirty="0" err="1" smtClean="0">
                <a:cs typeface="Cordia New" pitchFamily="34" charset="-34"/>
              </a:rPr>
              <a:t>kesalahan</a:t>
            </a:r>
            <a:r>
              <a:rPr lang="en-US" sz="3200" dirty="0" smtClean="0">
                <a:cs typeface="Cordia New" pitchFamily="34" charset="-34"/>
              </a:rPr>
              <a:t> </a:t>
            </a:r>
            <a:r>
              <a:rPr lang="en-US" sz="3200" dirty="0" err="1" smtClean="0">
                <a:cs typeface="Cordia New" pitchFamily="34" charset="-34"/>
              </a:rPr>
              <a:t>dan</a:t>
            </a:r>
            <a:r>
              <a:rPr lang="en-US" sz="3200" dirty="0" smtClean="0">
                <a:cs typeface="Cordia New" pitchFamily="34" charset="-34"/>
              </a:rPr>
              <a:t> </a:t>
            </a:r>
            <a:r>
              <a:rPr lang="en-US" sz="3200" dirty="0" err="1" smtClean="0">
                <a:cs typeface="Cordia New" pitchFamily="34" charset="-34"/>
              </a:rPr>
              <a:t>kecurangan</a:t>
            </a:r>
            <a:r>
              <a:rPr lang="en-US" sz="3200" dirty="0" smtClean="0">
                <a:cs typeface="Cordia New" pitchFamily="34" charset="-34"/>
              </a:rPr>
              <a:t>.</a:t>
            </a:r>
            <a:endParaRPr lang="en-US" sz="3200" b="1" dirty="0" smtClean="0">
              <a:cs typeface="Cordia New" pitchFamily="34" charset="-34"/>
            </a:endParaRPr>
          </a:p>
          <a:p>
            <a:pPr marL="457200" indent="-457200">
              <a:buNone/>
            </a:pPr>
            <a:endParaRPr lang="en-US" sz="3200" b="1" dirty="0" smtClean="0">
              <a:cs typeface="Cordia New" pitchFamily="34" charset="-34"/>
            </a:endParaRPr>
          </a:p>
          <a:p>
            <a:pPr marL="457200" indent="-457200">
              <a:buFontTx/>
              <a:buAutoNum type="arabicPeriod"/>
            </a:pPr>
            <a:endParaRPr lang="en-US" sz="3200" dirty="0" smtClean="0">
              <a:cs typeface="Cordia New" pitchFamily="34" charset="-34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380C787-DF26-4DFB-A7D8-950ECE61DA84}" type="slidenum">
              <a:rPr lang="en-US">
                <a:latin typeface="Arial" charset="0"/>
              </a:rPr>
              <a:pPr/>
              <a:t>5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</a:rPr>
              <a:t>Peran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Penting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SPI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16387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343400"/>
          </a:xfrm>
        </p:spPr>
        <p:txBody>
          <a:bodyPr/>
          <a:lstStyle/>
          <a:p>
            <a:pPr marL="514350" indent="-514350">
              <a:buClr>
                <a:schemeClr val="bg2">
                  <a:lumMod val="25000"/>
                </a:schemeClr>
              </a:buClr>
              <a:buFont typeface="+mj-lt"/>
              <a:buAutoNum type="arabicPeriod" startAt="3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auditor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ukuran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audit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diterapkan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Font typeface="+mj-lt"/>
              <a:buAutoNum type="arabicPeriod" startAt="3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auditor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memastikan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efektifitas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audit,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keterbatasan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audit.</a:t>
            </a:r>
          </a:p>
          <a:p>
            <a:pPr marL="457200" indent="-457200">
              <a:buFontTx/>
              <a:buAutoNum type="arabicPeriod" startAt="3"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Tx/>
              <a:buAutoNum type="arabicPeriod" startAt="3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380C787-DF26-4DFB-A7D8-950ECE61DA84}" type="slidenum">
              <a:rPr lang="en-US">
                <a:latin typeface="Arial" charset="0"/>
              </a:rPr>
              <a:pPr/>
              <a:t>6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</a:rPr>
              <a:t>Keterbatasan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SPI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191000"/>
          </a:xfrm>
        </p:spPr>
        <p:txBody>
          <a:bodyPr/>
          <a:lstStyle/>
          <a:p>
            <a:pPr marL="514350" indent="-514350"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Kekeliruan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pengoperasian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(mistake in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judgement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Kekeliruan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disebabkan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keterbatasan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pemahaman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pengguna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Pelanggaran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(breakdowns),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disengaja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kesalahan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interpretasi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kecerobohan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gangguan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personalia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E9C2856-3880-4BE4-8023-E7D0468F938A}" type="slidenum">
              <a:rPr lang="en-US">
                <a:latin typeface="Arial" charset="0"/>
              </a:rPr>
              <a:pPr/>
              <a:t>7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</a:rPr>
              <a:t>Keterbatasan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SPI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marL="514350" indent="-514350">
              <a:buClr>
                <a:schemeClr val="bg2">
                  <a:lumMod val="25000"/>
                </a:schemeClr>
              </a:buClr>
              <a:buFont typeface="+mj-lt"/>
              <a:buAutoNum type="arabicPeriod" startAt="3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Kolusi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kerjasama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negatif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sekelompok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>
                <a:schemeClr val="bg2">
                  <a:lumMod val="25000"/>
                </a:schemeClr>
              </a:buClr>
              <a:buFontTx/>
              <a:buAutoNum type="arabicPeriod" startAt="3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Pelanggaran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sengaja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(management override)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>
                <a:schemeClr val="bg2">
                  <a:lumMod val="25000"/>
                </a:schemeClr>
              </a:buClr>
              <a:buFontTx/>
              <a:buAutoNum type="arabicPeriod" startAt="3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Dilema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biaya-manfaat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(costs versus benefits).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ideal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terjangkau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dipilih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sejumlah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keterbatasan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E9C2856-3880-4BE4-8023-E7D0468F938A}" type="slidenum">
              <a:rPr lang="en-US">
                <a:latin typeface="Arial" charset="0"/>
              </a:rPr>
              <a:pPr/>
              <a:t>8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</a:rPr>
              <a:t>Penanggungjawab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Utama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SPI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20483" name="Content Placeholder 4"/>
          <p:cNvSpPr>
            <a:spLocks noGrp="1"/>
          </p:cNvSpPr>
          <p:nvPr>
            <p:ph idx="1"/>
          </p:nvPr>
        </p:nvSpPr>
        <p:spPr>
          <a:xfrm>
            <a:off x="609600" y="1066800"/>
            <a:ext cx="8077200" cy="4191000"/>
          </a:xfrm>
        </p:spPr>
        <p:txBody>
          <a:bodyPr/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Penangungjawab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utama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kecukupan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efektifitas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SPI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1108075" lvl="1" indent="-742950">
              <a:buClr>
                <a:schemeClr val="bg2">
                  <a:lumMod val="25000"/>
                </a:schemeClr>
              </a:buClr>
              <a:buFont typeface="+mj-lt"/>
              <a:buAutoNum type="arabi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Manajemen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108075" lvl="1" indent="-742950">
              <a:buClr>
                <a:schemeClr val="bg2">
                  <a:lumMod val="25000"/>
                </a:schemeClr>
              </a:buClr>
              <a:buFont typeface="+mj-lt"/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Auditor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interen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108075" lvl="1" indent="-742950">
              <a:buClr>
                <a:schemeClr val="bg2">
                  <a:lumMod val="25000"/>
                </a:schemeClr>
              </a:buClr>
              <a:buFont typeface="+mj-lt"/>
              <a:buAutoNum type="arabi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Staf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perusahaan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108075" lvl="1" indent="-742950">
              <a:buClr>
                <a:schemeClr val="bg2">
                  <a:lumMod val="25000"/>
                </a:schemeClr>
              </a:buClr>
              <a:buFont typeface="+mj-lt"/>
              <a:buAutoNum type="arabi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Dewan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komisaris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komite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audit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46621DB-D734-42EE-A74C-EA0DDFD60F55}" type="slidenum">
              <a:rPr lang="en-US">
                <a:latin typeface="Arial" charset="0"/>
              </a:rPr>
              <a:pPr/>
              <a:t>9</a:t>
            </a:fld>
            <a:endParaRPr lang="th-TH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787</TotalTime>
  <Words>1308</Words>
  <Application>Microsoft Office PowerPoint</Application>
  <PresentationFormat>On-screen Show (4:3)</PresentationFormat>
  <Paragraphs>230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Concourse</vt:lpstr>
      <vt:lpstr>6_Custom Design</vt:lpstr>
      <vt:lpstr>5_Custom Design</vt:lpstr>
      <vt:lpstr>4_Custom Design</vt:lpstr>
      <vt:lpstr>3_Custom Design</vt:lpstr>
      <vt:lpstr>2_Custom Design</vt:lpstr>
      <vt:lpstr>1_Custom Design</vt:lpstr>
      <vt:lpstr>Custom Design</vt:lpstr>
      <vt:lpstr>PEMAHAMAN DAN PENGUJIAN SPI</vt:lpstr>
      <vt:lpstr>  Posisi SPI dalam Audit</vt:lpstr>
      <vt:lpstr>  Posisi SPI dalam Standar Auditing</vt:lpstr>
      <vt:lpstr>    Definisi SPI</vt:lpstr>
      <vt:lpstr>    Peran Penting SPI</vt:lpstr>
      <vt:lpstr>   Peran Penting SPI</vt:lpstr>
      <vt:lpstr>   Keterbatasan SPI</vt:lpstr>
      <vt:lpstr>   Keterbatasan SPI</vt:lpstr>
      <vt:lpstr>   Penanggungjawab Utama SPI</vt:lpstr>
      <vt:lpstr>   Pengaruh Eksteren atas SPI</vt:lpstr>
      <vt:lpstr>   Pengembangan SPI versi COSO</vt:lpstr>
      <vt:lpstr>    Pengembangan SPI Versi COSO</vt:lpstr>
      <vt:lpstr>   Komponen SPI Versi COSO</vt:lpstr>
      <vt:lpstr>   Lingkungan Pengendalian</vt:lpstr>
      <vt:lpstr>   Lingkungan Pengendalian</vt:lpstr>
      <vt:lpstr>   Lingkungan Pengendalian</vt:lpstr>
      <vt:lpstr>   Pengukuran Risiko  (Risk Assessment)</vt:lpstr>
      <vt:lpstr>    Aktivitas Pengendalian</vt:lpstr>
      <vt:lpstr>    Informasi dan Komunikasi</vt:lpstr>
      <vt:lpstr>    Informasi dan Komunikasi</vt:lpstr>
      <vt:lpstr>    Monitoring</vt:lpstr>
      <vt:lpstr>    Pemahaman SPI</vt:lpstr>
      <vt:lpstr>    Prosedur Pemahaman SPI</vt:lpstr>
      <vt:lpstr>    Dokumentasi Pemahaman SPI</vt:lpstr>
      <vt:lpstr>   Pengujian SPI</vt:lpstr>
      <vt:lpstr>    Jenis Pengujian SPI</vt:lpstr>
      <vt:lpstr>    Cara Pengujian SPI</vt:lpstr>
      <vt:lpstr>    Luas Pengujian SPI</vt:lpstr>
      <vt:lpstr>    Dual Purpose Tests</vt:lpstr>
      <vt:lpstr>   Penggunaan Auditor Interen</vt:lpstr>
      <vt:lpstr>    Komunikasi SPI</vt:lpstr>
      <vt:lpstr>Terimakasih</vt:lpstr>
    </vt:vector>
  </TitlesOfParts>
  <Company>&lt;egyptian hak&gt;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 PROFESIONAL</dc:title>
  <dc:creator>MoZarD</dc:creator>
  <cp:lastModifiedBy>RR</cp:lastModifiedBy>
  <cp:revision>60</cp:revision>
  <dcterms:created xsi:type="dcterms:W3CDTF">2009-02-19T01:03:06Z</dcterms:created>
  <dcterms:modified xsi:type="dcterms:W3CDTF">2012-04-08T16:12:51Z</dcterms:modified>
</cp:coreProperties>
</file>