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300" r:id="rId2"/>
    <p:sldId id="272" r:id="rId3"/>
    <p:sldId id="263" r:id="rId4"/>
    <p:sldId id="256" r:id="rId5"/>
    <p:sldId id="257" r:id="rId6"/>
    <p:sldId id="267" r:id="rId7"/>
    <p:sldId id="258" r:id="rId8"/>
    <p:sldId id="268" r:id="rId9"/>
    <p:sldId id="269" r:id="rId10"/>
    <p:sldId id="270" r:id="rId11"/>
    <p:sldId id="260" r:id="rId12"/>
    <p:sldId id="261" r:id="rId13"/>
    <p:sldId id="262" r:id="rId14"/>
    <p:sldId id="273" r:id="rId15"/>
    <p:sldId id="274" r:id="rId16"/>
    <p:sldId id="277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3" r:id="rId33"/>
    <p:sldId id="292" r:id="rId34"/>
    <p:sldId id="294" r:id="rId35"/>
    <p:sldId id="295" r:id="rId36"/>
    <p:sldId id="296" r:id="rId37"/>
    <p:sldId id="297" r:id="rId38"/>
    <p:sldId id="298" r:id="rId39"/>
    <p:sldId id="299" r:id="rId40"/>
    <p:sldId id="301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C56BB5-22CC-4FD2-A82A-26CAD5A1A7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Sururi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A40360-995E-4287-9C1C-6DDD764FA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Sururi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93D737-0015-4F92-83CF-6B6A04CEC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Sururi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05C167-07DA-42E4-B3C9-7432CF517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5119" y="6416675"/>
            <a:ext cx="2350681" cy="365125"/>
          </a:xfrm>
          <a:gradFill flip="none" rotWithShape="1">
            <a:gsLst>
              <a:gs pos="27000">
                <a:schemeClr val="bg2">
                  <a:lumMod val="50000"/>
                  <a:alpha val="8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>
              <a:defRPr sz="1200" b="1"/>
            </a:lvl1pPr>
            <a:extLst/>
          </a:lstStyle>
          <a:p>
            <a:r>
              <a:rPr lang="en-US" dirty="0" err="1" smtClean="0"/>
              <a:t>Sururi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407944"/>
            <a:ext cx="533400" cy="365125"/>
          </a:xfrm>
        </p:spPr>
        <p:txBody>
          <a:bodyPr/>
          <a:lstStyle>
            <a:lvl1pPr>
              <a:defRPr sz="1200"/>
            </a:lvl1pPr>
            <a:extLst/>
          </a:lstStyle>
          <a:p>
            <a:fld id="{8E656FFA-74AD-43AB-A5CA-7B775B0550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Sururi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F9E910-A32D-4912-B57A-456605440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Sururi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02CD7E-FF7B-446C-85E1-A731B37477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Sururi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BD6CAA-A73C-40E3-A7D4-340E9698ED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Sururi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7FCBF-880F-47F7-BD6C-A350D0C80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Sururi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637187-98E0-43A2-AB1F-8E422A01C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Sururi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416E6C-ABB4-4565-ACA6-BF3527465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Sururi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8F3C52-E43C-49A5-AF7D-4A78CCFAFD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Sururi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780DCA-507B-4A33-B7E1-9FCC564E4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67000"/>
            <a:ext cx="9144000" cy="9144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SIA: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Siklus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Pendapatan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FFA-74AD-43AB-A5CA-7B775B05501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05" name="Group 125"/>
          <p:cNvGraphicFramePr>
            <a:graphicFrameLocks noGrp="1"/>
          </p:cNvGraphicFramePr>
          <p:nvPr/>
        </p:nvGraphicFramePr>
        <p:xfrm>
          <a:off x="762000" y="990600"/>
          <a:ext cx="7924800" cy="5094372"/>
        </p:xfrm>
        <a:graphic>
          <a:graphicData uri="http://schemas.openxmlformats.org/drawingml/2006/table">
            <a:tbl>
              <a:tblPr/>
              <a:tblGrid>
                <a:gridCol w="2174875"/>
                <a:gridCol w="5749925"/>
              </a:tblGrid>
              <a:tr h="2641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Potongan</a:t>
                      </a:r>
                      <a:r>
                        <a:rPr kumimoji="0" lang="en-US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piutang</a:t>
                      </a:r>
                      <a:endParaRPr kumimoji="0" lang="en-US" sz="3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(Sales allowance)</a:t>
                      </a:r>
                      <a:endParaRPr kumimoji="0" lang="en-US" sz="3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Memo </a:t>
                      </a:r>
                      <a:r>
                        <a:rPr kumimoji="0" lang="en-US" sz="3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kredit</a:t>
                      </a:r>
                      <a:r>
                        <a:rPr kumimoji="0" lang="en-US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(sales allowance </a:t>
                      </a:r>
                      <a:r>
                        <a:rPr kumimoji="0" lang="en-US" sz="3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adalah</a:t>
                      </a:r>
                      <a:r>
                        <a:rPr kumimoji="0" lang="en-US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pengurangan</a:t>
                      </a:r>
                      <a:r>
                        <a:rPr kumimoji="0" lang="en-US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terhadap</a:t>
                      </a:r>
                      <a:r>
                        <a:rPr kumimoji="0" lang="en-US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piutang</a:t>
                      </a:r>
                      <a:r>
                        <a:rPr kumimoji="0" lang="en-US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karena</a:t>
                      </a:r>
                      <a:r>
                        <a:rPr kumimoji="0" lang="en-US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adanya</a:t>
                      </a:r>
                      <a:r>
                        <a:rPr kumimoji="0" lang="en-US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barang</a:t>
                      </a:r>
                      <a:r>
                        <a:rPr kumimoji="0" lang="en-US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rusak</a:t>
                      </a:r>
                      <a:r>
                        <a:rPr kumimoji="0" lang="en-US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tanpa</a:t>
                      </a:r>
                      <a:r>
                        <a:rPr kumimoji="0" lang="en-US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pengembalian</a:t>
                      </a:r>
                      <a:r>
                        <a:rPr kumimoji="0" lang="en-US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barang</a:t>
                      </a:r>
                      <a:r>
                        <a:rPr kumimoji="0" lang="en-US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</a:t>
                      </a:r>
                      <a:endParaRPr kumimoji="0" lang="en-US" sz="3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Penghapusan piutang</a:t>
                      </a:r>
                      <a:endParaRPr kumimoji="0" lang="en-US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Memo dan daftar umur piutang (memo and aged accounts receivable trial balance)</a:t>
                      </a:r>
                      <a:endParaRPr kumimoji="0" lang="en-US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6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Jurnal</a:t>
                      </a:r>
                      <a:r>
                        <a:rPr kumimoji="0" lang="en-US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voucher (journal voucher)</a:t>
                      </a:r>
                      <a:endParaRPr kumimoji="0" lang="en-US" sz="3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86" name="Rectangle 106"/>
          <p:cNvSpPr>
            <a:spLocks noChangeArrowheads="1"/>
          </p:cNvSpPr>
          <p:nvPr/>
        </p:nvSpPr>
        <p:spPr bwMode="auto">
          <a:xfrm>
            <a:off x="0" y="411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5" name="Rectangle 115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100" b="1"/>
              <a:t>TRANSAKSI DAN DOKUMEN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FFA-74AD-43AB-A5CA-7B775B055013}" type="slidenum">
              <a:rPr lang="en-US" b="1" smtClean="0"/>
              <a:pPr/>
              <a:t>10</a:t>
            </a:fld>
            <a:endParaRPr lang="en-US" b="1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 descr="Pink tissue paper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400" b="1" dirty="0"/>
              <a:t>CONTOH BAGAN ALIR DOK. PENJUALAN KREDIT</a:t>
            </a:r>
            <a:endParaRPr lang="en-US" sz="2400" b="1" dirty="0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81000" y="547688"/>
          <a:ext cx="8534400" cy="6207125"/>
        </p:xfrm>
        <a:graphic>
          <a:graphicData uri="http://schemas.openxmlformats.org/presentationml/2006/ole">
            <p:oleObj spid="_x0000_s7174" name="Visio" r:id="rId3" imgW="9533382" imgH="685228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 descr="Pink tissue paper"/>
          <p:cNvSpPr txBox="1">
            <a:spLocks noChangeArrowheads="1"/>
          </p:cNvSpPr>
          <p:nvPr/>
        </p:nvSpPr>
        <p:spPr bwMode="auto">
          <a:xfrm>
            <a:off x="0" y="0"/>
            <a:ext cx="9144000" cy="7334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100" b="1" dirty="0"/>
              <a:t>CONTOH BAGAN ALIR DOK. PROS. RETUR PENJUALAN DAN PENGHAPUSAN PIUTANG</a:t>
            </a:r>
            <a:endParaRPr lang="en-US" sz="2100" b="1" dirty="0"/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304800" y="987425"/>
          <a:ext cx="8382000" cy="5513388"/>
        </p:xfrm>
        <a:graphic>
          <a:graphicData uri="http://schemas.openxmlformats.org/presentationml/2006/ole">
            <p:oleObj spid="_x0000_s8199" name="Visio" r:id="rId3" imgW="9596628" imgH="6318123" progId="Visio.Drawing.11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7240" y="6400800"/>
            <a:ext cx="365760" cy="365125"/>
          </a:xfrm>
        </p:spPr>
        <p:txBody>
          <a:bodyPr/>
          <a:lstStyle/>
          <a:p>
            <a:fld id="{F3637187-98E0-43A2-AB1F-8E422A01C7AD}" type="slidenum">
              <a:rPr lang="en-US" sz="1200" b="1" smtClean="0"/>
              <a:pPr/>
              <a:t>12</a:t>
            </a:fld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 descr="Pink tissue paper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400" b="1" dirty="0"/>
              <a:t>CONTOH BAGAN ALIR DOK. PROS. PENERIMAAN KAS</a:t>
            </a:r>
            <a:endParaRPr lang="en-US" sz="2400" b="1" dirty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533400" y="801688"/>
          <a:ext cx="8229600" cy="5910262"/>
        </p:xfrm>
        <a:graphic>
          <a:graphicData uri="http://schemas.openxmlformats.org/presentationml/2006/ole">
            <p:oleObj spid="_x0000_s9222" name="Visio" r:id="rId3" imgW="9530715" imgH="6804660" progId="Visio.Drawing.11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7187-98E0-43A2-AB1F-8E422A01C7AD}" type="slidenum">
              <a:rPr lang="en-US" sz="1050" b="1" smtClean="0"/>
              <a:pPr/>
              <a:t>13</a:t>
            </a:fld>
            <a:endParaRPr lang="en-US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4906963"/>
          </a:xfrm>
        </p:spPr>
        <p:txBody>
          <a:bodyPr>
            <a:normAutofit/>
          </a:bodyPr>
          <a:lstStyle/>
          <a:p>
            <a:pPr marL="609600" indent="-609600"/>
            <a:r>
              <a:rPr lang="en-US" sz="3000" b="1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mutasi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rekening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(control report),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ringkasan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transaksi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meng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3000" b="1" i="1" dirty="0">
                <a:latin typeface="Arial" pitchFamily="34" charset="0"/>
                <a:cs typeface="Arial" pitchFamily="34" charset="0"/>
              </a:rPr>
              <a:t>update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rekening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buku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pembantu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buku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/>
            <a:r>
              <a:rPr lang="en-US" sz="3000" b="1" dirty="0">
                <a:latin typeface="Arial" pitchFamily="34" charset="0"/>
                <a:cs typeface="Arial" pitchFamily="34" charset="0"/>
              </a:rPr>
              <a:t>Register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transaksi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penerimaan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kas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daftar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penjualan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tunai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daftar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penjualan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kredit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per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kategori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retur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potongan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tunai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memungkinkan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penelusuran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transaksi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25602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921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LAPORAN 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MANAJERIAL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FFA-74AD-43AB-A5CA-7B775B05501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267200"/>
          </a:xfrm>
        </p:spPr>
        <p:txBody>
          <a:bodyPr>
            <a:noAutofit/>
          </a:bodyPr>
          <a:lstStyle/>
          <a:p>
            <a:pPr marL="579438" indent="-579438"/>
            <a:r>
              <a:rPr lang="en-US" sz="2800" b="1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khusus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(special purpose reports),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misalnya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1204913" lvl="1" indent="-511175">
              <a:buFont typeface="Wingdings" pitchFamily="2" charset="2"/>
              <a:buChar char="Ø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pelanggan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customer statements</a:t>
            </a:r>
          </a:p>
          <a:p>
            <a:pPr marL="1204913" lvl="1" indent="-511175">
              <a:buFont typeface="Wingdings" pitchFamily="2" charset="2"/>
              <a:buChar char="Ø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umur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the aged accounts receivable trial balance</a:t>
            </a:r>
          </a:p>
          <a:p>
            <a:pPr marL="1204913" lvl="1" indent="-511175">
              <a:buFont typeface="Wingdings" pitchFamily="2" charset="2"/>
              <a:buChar char="Ø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pembayaran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pelunasan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/remittance list</a:t>
            </a:r>
          </a:p>
          <a:p>
            <a:pPr marL="1204913" lvl="1" indent="-511175">
              <a:buFont typeface="Wingdings" pitchFamily="2" charset="2"/>
              <a:buChar char="Ø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analisis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sales analysis reports. </a:t>
            </a:r>
          </a:p>
          <a:p>
            <a:pPr marL="579438" indent="-579438"/>
            <a:r>
              <a:rPr lang="en-US" sz="2800" b="1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khusus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lainnya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397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LAPORAN </a:t>
            </a:r>
            <a:r>
              <a: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MANAJERIAL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FFA-74AD-43AB-A5CA-7B775B055013}" type="slidenum">
              <a:rPr lang="en-US" sz="1400" b="1" smtClean="0"/>
              <a:pPr/>
              <a:t>15</a:t>
            </a:fld>
            <a:endParaRPr lang="en-US" sz="1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Control report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memastikan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mutasi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rekening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diproses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benar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  <a:endParaRPr lang="en-US" sz="2800" b="1" i="1" dirty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Registers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penelusuran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pengujian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validitas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transaksi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pembukuan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jejak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audit/audit trail).</a:t>
            </a:r>
            <a:endParaRPr lang="en-US" sz="2800" b="1" i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Special purpose reports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menyajikan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berbagai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khusus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kepentingan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kepentingan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fihak-fihak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luar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9698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TUJUAN 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LAPORAN MANAJERIAL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FFA-74AD-43AB-A5CA-7B775B05501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66800"/>
            <a:ext cx="7620000" cy="4343400"/>
          </a:xfrm>
        </p:spPr>
        <p:txBody>
          <a:bodyPr/>
          <a:lstStyle/>
          <a:p>
            <a:pPr marL="692150" indent="-692150"/>
            <a:r>
              <a:rPr lang="en-US" sz="3600" b="1" dirty="0" err="1"/>
              <a:t>Piutang</a:t>
            </a:r>
            <a:r>
              <a:rPr lang="en-US" sz="3600" b="1" dirty="0"/>
              <a:t> </a:t>
            </a:r>
            <a:r>
              <a:rPr lang="en-US" sz="3600" b="1" dirty="0" err="1"/>
              <a:t>Dagang</a:t>
            </a:r>
            <a:endParaRPr lang="en-US" sz="3600" b="1" dirty="0"/>
          </a:p>
          <a:p>
            <a:pPr marL="692150" indent="-692150"/>
            <a:r>
              <a:rPr lang="en-US" sz="3600" b="1" dirty="0" err="1"/>
              <a:t>Kerugian</a:t>
            </a:r>
            <a:r>
              <a:rPr lang="en-US" sz="3600" b="1" dirty="0"/>
              <a:t> </a:t>
            </a:r>
            <a:r>
              <a:rPr lang="en-US" sz="3600" b="1" dirty="0" err="1"/>
              <a:t>Piutang</a:t>
            </a:r>
            <a:r>
              <a:rPr lang="en-US" sz="3600" b="1" dirty="0"/>
              <a:t> </a:t>
            </a:r>
            <a:r>
              <a:rPr lang="en-US" sz="3600" b="1" dirty="0" err="1"/>
              <a:t>Dagang</a:t>
            </a:r>
            <a:endParaRPr lang="en-US" sz="3600" b="1" dirty="0"/>
          </a:p>
          <a:p>
            <a:pPr marL="692150" indent="-692150"/>
            <a:r>
              <a:rPr lang="en-US" sz="3600" b="1" dirty="0" err="1"/>
              <a:t>Cadangan</a:t>
            </a:r>
            <a:r>
              <a:rPr lang="en-US" sz="3600" b="1" dirty="0"/>
              <a:t> </a:t>
            </a:r>
            <a:r>
              <a:rPr lang="en-US" sz="3600" b="1" dirty="0" err="1"/>
              <a:t>Kerugian</a:t>
            </a:r>
            <a:r>
              <a:rPr lang="en-US" sz="3600" b="1" dirty="0"/>
              <a:t> </a:t>
            </a:r>
            <a:r>
              <a:rPr lang="en-US" sz="3600" b="1" dirty="0" err="1"/>
              <a:t>Piutang</a:t>
            </a:r>
            <a:endParaRPr lang="en-US" sz="3600" b="1" dirty="0"/>
          </a:p>
          <a:p>
            <a:pPr marL="692150" indent="-692150"/>
            <a:r>
              <a:rPr lang="en-US" sz="3600" b="1" dirty="0" err="1"/>
              <a:t>Penjualan</a:t>
            </a:r>
            <a:endParaRPr lang="en-US" sz="3600" b="1" dirty="0"/>
          </a:p>
          <a:p>
            <a:pPr marL="692150" indent="-692150"/>
            <a:r>
              <a:rPr lang="en-US" sz="3600" b="1" dirty="0" err="1"/>
              <a:t>Potongan</a:t>
            </a:r>
            <a:r>
              <a:rPr lang="en-US" sz="3600" b="1" dirty="0"/>
              <a:t> </a:t>
            </a:r>
            <a:r>
              <a:rPr lang="en-US" sz="3600" b="1" dirty="0" err="1"/>
              <a:t>Tunai</a:t>
            </a:r>
            <a:endParaRPr lang="en-US" sz="3600" b="1" dirty="0"/>
          </a:p>
          <a:p>
            <a:pPr marL="692150" indent="-692150"/>
            <a:r>
              <a:rPr lang="en-US" sz="3600" b="1" dirty="0" err="1"/>
              <a:t>Retur</a:t>
            </a:r>
            <a:r>
              <a:rPr lang="en-US" sz="3600" b="1" dirty="0"/>
              <a:t> </a:t>
            </a:r>
            <a:r>
              <a:rPr lang="en-US" sz="3600" b="1" dirty="0" err="1"/>
              <a:t>Penjualan</a:t>
            </a:r>
            <a:endParaRPr lang="en-US" sz="3600" b="1" dirty="0"/>
          </a:p>
          <a:p>
            <a:pPr marL="692150" indent="-692150"/>
            <a:r>
              <a:rPr lang="en-US" sz="3600" b="1" dirty="0" err="1"/>
              <a:t>Kas</a:t>
            </a:r>
            <a:endParaRPr lang="en-US" sz="3600" b="1" dirty="0"/>
          </a:p>
        </p:txBody>
      </p:sp>
      <p:sp>
        <p:nvSpPr>
          <p:cNvPr id="27650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LAPORAN </a:t>
            </a:r>
            <a:r>
              <a: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KEUANGAN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533400" cy="365125"/>
          </a:xfrm>
        </p:spPr>
        <p:txBody>
          <a:bodyPr/>
          <a:lstStyle/>
          <a:p>
            <a:fld id="{8E656FFA-74AD-43AB-A5CA-7B775B055013}" type="slidenum">
              <a:rPr lang="en-US" sz="1600" b="1" smtClean="0"/>
              <a:pPr/>
              <a:t>17</a:t>
            </a:fld>
            <a:endParaRPr lang="en-US" sz="16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867400" y="6416675"/>
            <a:ext cx="2350681" cy="365125"/>
          </a:xfrm>
        </p:spPr>
        <p:txBody>
          <a:bodyPr/>
          <a:lstStyle/>
          <a:p>
            <a:r>
              <a:rPr lang="en-US" sz="1600" dirty="0" err="1" smtClean="0"/>
              <a:t>Sururi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00328"/>
            <a:ext cx="8229600" cy="4309872"/>
          </a:xfrm>
        </p:spPr>
        <p:txBody>
          <a:bodyPr>
            <a:normAutofit/>
          </a:bodyPr>
          <a:lstStyle/>
          <a:p>
            <a:pPr marL="692150" indent="-692150"/>
            <a:r>
              <a:rPr lang="en-US" sz="3200" b="1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manual 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(non-computerized)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marL="1339850" lvl="1" indent="-533400">
              <a:buFont typeface="Wingdings" pitchFamily="2" charset="2"/>
              <a:buChar char="Ø"/>
            </a:pPr>
            <a:r>
              <a:rPr lang="en-US" sz="3200" b="1" dirty="0" err="1">
                <a:latin typeface="Arial" pitchFamily="34" charset="0"/>
                <a:cs typeface="Arial" pitchFamily="34" charset="0"/>
              </a:rPr>
              <a:t>Jurnal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khusus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jurnal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jurnal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penerimaan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kas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jurnal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mencatat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memo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kredit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1339850" lvl="1" indent="-533400">
              <a:buFont typeface="Wingdings" pitchFamily="2" charset="2"/>
              <a:buChar char="Ø"/>
            </a:pPr>
            <a:r>
              <a:rPr lang="en-US" sz="3200" b="1" dirty="0" err="1">
                <a:latin typeface="Arial" pitchFamily="34" charset="0"/>
                <a:cs typeface="Arial" pitchFamily="34" charset="0"/>
              </a:rPr>
              <a:t>Buku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pembantu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dagang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marL="1339850" lvl="1" indent="-533400">
              <a:buFont typeface="Wingdings" pitchFamily="2" charset="2"/>
              <a:buChar char="Ø"/>
            </a:pPr>
            <a:r>
              <a:rPr lang="en-US" sz="3200" b="1" dirty="0" err="1">
                <a:latin typeface="Arial" pitchFamily="34" charset="0"/>
                <a:cs typeface="Arial" pitchFamily="34" charset="0"/>
              </a:rPr>
              <a:t>Buku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pembantu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1339850" lvl="1" indent="-533400">
              <a:buFont typeface="Wingdings" pitchFamily="2" charset="2"/>
              <a:buChar char="Ø"/>
            </a:pPr>
            <a:r>
              <a:rPr lang="en-US" sz="3200" b="1" dirty="0" err="1">
                <a:latin typeface="Arial" pitchFamily="34" charset="0"/>
                <a:cs typeface="Arial" pitchFamily="34" charset="0"/>
              </a:rPr>
              <a:t>Buku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besar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921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SISTEM </a:t>
            </a:r>
            <a:r>
              <a:rPr lang="en-US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PEMBUKUAN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533400" cy="365125"/>
          </a:xfrm>
        </p:spPr>
        <p:txBody>
          <a:bodyPr/>
          <a:lstStyle/>
          <a:p>
            <a:fld id="{8E656FFA-74AD-43AB-A5CA-7B775B055013}" type="slidenum">
              <a:rPr lang="en-US" sz="1400" b="1" smtClean="0"/>
              <a:pPr/>
              <a:t>18</a:t>
            </a:fld>
            <a:endParaRPr lang="en-US" sz="1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Sururi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1"/>
            <a:ext cx="8229600" cy="4724400"/>
          </a:xfrm>
        </p:spPr>
        <p:txBody>
          <a:bodyPr>
            <a:noAutofit/>
          </a:bodyPr>
          <a:lstStyle/>
          <a:p>
            <a:pPr marL="334963" indent="-334963">
              <a:lnSpc>
                <a:spcPct val="90000"/>
              </a:lnSpc>
            </a:pP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berbantuan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(computerized)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334963" indent="-334963"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Prinsip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pembukuan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berbantuan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sama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manual. </a:t>
            </a:r>
          </a:p>
          <a:p>
            <a:pPr marL="334963" indent="-334963">
              <a:lnSpc>
                <a:spcPct val="90000"/>
              </a:lnSpc>
              <a:buFontTx/>
              <a:buNone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334963" indent="-334963"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berfungsi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mengotomatisasikan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manual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memungkinkan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penyajian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cepat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lengkap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terpercaya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berbantuan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arsip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pembukuan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bentuk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file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data-base. Data base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kumpulan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file. </a:t>
            </a:r>
          </a:p>
        </p:txBody>
      </p:sp>
      <p:sp>
        <p:nvSpPr>
          <p:cNvPr id="30722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SISTEM 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PEMBUKUAN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FFA-74AD-43AB-A5CA-7B775B055013}" type="slidenum">
              <a:rPr lang="en-US" sz="1400" b="1" smtClean="0"/>
              <a:pPr/>
              <a:t>19</a:t>
            </a:fld>
            <a:endParaRPr lang="en-US" sz="1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smtClean="0"/>
              <a:t>Sururi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4953000"/>
          </a:xfrm>
        </p:spPr>
        <p:txBody>
          <a:bodyPr/>
          <a:lstStyle/>
          <a:p>
            <a:pPr marL="681038" indent="-681038">
              <a:lnSpc>
                <a:spcPct val="90000"/>
              </a:lnSpc>
              <a:tabLst>
                <a:tab pos="638175" algn="l"/>
              </a:tabLst>
            </a:pPr>
            <a:r>
              <a:rPr lang="en-US" sz="3000" b="1" dirty="0" err="1">
                <a:latin typeface="Arial" pitchFamily="34" charset="0"/>
                <a:cs typeface="Arial" pitchFamily="34" charset="0"/>
              </a:rPr>
              <a:t>Seluruh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dijalankan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efektif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efisien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681038" indent="-681038">
              <a:lnSpc>
                <a:spcPct val="90000"/>
              </a:lnSpc>
              <a:tabLst>
                <a:tab pos="638175" algn="l"/>
              </a:tabLst>
            </a:pPr>
            <a:r>
              <a:rPr lang="en-US" sz="3000" b="1" dirty="0" err="1">
                <a:latin typeface="Arial" pitchFamily="34" charset="0"/>
                <a:cs typeface="Arial" pitchFamily="34" charset="0"/>
              </a:rPr>
              <a:t>Seluruh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dijalankan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mudah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cepat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akurat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lengkap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aman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tepat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681038" indent="-681038">
              <a:lnSpc>
                <a:spcPct val="90000"/>
              </a:lnSpc>
              <a:tabLst>
                <a:tab pos="638175" algn="l"/>
              </a:tabLst>
            </a:pPr>
            <a:r>
              <a:rPr lang="en-US" sz="3000" b="1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disajikan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tepat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lengkap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format yang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mudah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difahami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681038" indent="-681038">
              <a:lnSpc>
                <a:spcPct val="90000"/>
              </a:lnSpc>
              <a:tabLst>
                <a:tab pos="638175" algn="l"/>
              </a:tabLst>
            </a:pPr>
            <a:r>
              <a:rPr lang="en-US" sz="3000" b="1" dirty="0" err="1">
                <a:latin typeface="Arial" pitchFamily="34" charset="0"/>
                <a:cs typeface="Arial" pitchFamily="34" charset="0"/>
              </a:rPr>
              <a:t>Seluruh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dijalankan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tanpa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pemborosan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tenaga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681038" indent="-681038">
              <a:lnSpc>
                <a:spcPct val="90000"/>
              </a:lnSpc>
              <a:tabLst>
                <a:tab pos="638175" algn="l"/>
              </a:tabLst>
            </a:pPr>
            <a:r>
              <a:rPr lang="en-US" sz="3000" b="1" dirty="0" err="1">
                <a:latin typeface="Arial" pitchFamily="34" charset="0"/>
                <a:cs typeface="Arial" pitchFamily="34" charset="0"/>
              </a:rPr>
              <a:t>Sumberdaya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teknologi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dimanfaatkan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optimal.</a:t>
            </a:r>
          </a:p>
        </p:txBody>
      </p:sp>
      <p:sp>
        <p:nvSpPr>
          <p:cNvPr id="24578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1596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4000" b="1" dirty="0" smtClean="0"/>
              <a:t> 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SASARAN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PERANCANGAN SIA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FFA-74AD-43AB-A5CA-7B775B05501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>
            <a:normAutofit/>
          </a:bodyPr>
          <a:lstStyle/>
          <a:p>
            <a:pPr marL="609600" indent="-609600">
              <a:buClrTx/>
              <a:buFontTx/>
              <a:buAutoNum type="arabicPeriod"/>
            </a:pPr>
            <a:r>
              <a:rPr lang="en-US" sz="3400" dirty="0">
                <a:latin typeface="Arial" pitchFamily="34" charset="0"/>
                <a:cs typeface="Arial" pitchFamily="34" charset="0"/>
              </a:rPr>
              <a:t>File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transaksi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(transaction file), file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berisi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data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transaksi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misalnya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transaksi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penerimaan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kas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retur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. Data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file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transaksi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basis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pemutakhiran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file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induk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(master file).</a:t>
            </a:r>
          </a:p>
          <a:p>
            <a:pPr marL="609600" indent="-609600">
              <a:buClrTx/>
              <a:buFontTx/>
              <a:buAutoNum type="arabicPeriod"/>
            </a:pPr>
            <a:r>
              <a:rPr lang="en-US" sz="3400" dirty="0">
                <a:latin typeface="Arial" pitchFamily="34" charset="0"/>
                <a:cs typeface="Arial" pitchFamily="34" charset="0"/>
              </a:rPr>
              <a:t>File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induk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(master file), file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berisi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data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lengkap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pelanggan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tersedia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seluruh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pelanggan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1746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7938"/>
            <a:ext cx="9144000" cy="6778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KATEGORI 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FFA-74AD-43AB-A5CA-7B775B05501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7772400" cy="38100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3600" b="1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data base (DBMS-data base management system),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seluruh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data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disimpan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data base.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aplikasi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berfungsi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alat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mengakses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data base.</a:t>
            </a:r>
          </a:p>
        </p:txBody>
      </p:sp>
      <p:sp>
        <p:nvSpPr>
          <p:cNvPr id="32770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144000" cy="7921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SISTEM </a:t>
            </a: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DATE BASE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07944"/>
            <a:ext cx="533400" cy="365125"/>
          </a:xfrm>
        </p:spPr>
        <p:txBody>
          <a:bodyPr/>
          <a:lstStyle/>
          <a:p>
            <a:fld id="{8E656FFA-74AD-43AB-A5CA-7B775B055013}" type="slidenum">
              <a:rPr lang="en-US" sz="1400" b="1" smtClean="0"/>
              <a:pPr/>
              <a:t>21</a:t>
            </a:fld>
            <a:endParaRPr lang="en-US" sz="1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Sururi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3820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SIA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dirancang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mengatasi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ancaman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Ancaman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siklus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pendapatan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lain:</a:t>
            </a:r>
          </a:p>
          <a:p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Ancaman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kredit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lemah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Kerugian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sulit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ditagih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Penghapusan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pengendalian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kredit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kredit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Standarisasi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prosedur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otorisasi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kredit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400" b="1" dirty="0" err="1">
                <a:latin typeface="Arial" pitchFamily="34" charset="0"/>
                <a:cs typeface="Arial" pitchFamily="34" charset="0"/>
              </a:rPr>
              <a:t>Disediakan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lengkap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calon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debitur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Font typeface="Wingdings" pitchFamily="2" charset="2"/>
              <a:buChar char="ð"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207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ANCAMAN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KERUGIAN, DAN </a:t>
            </a:r>
            <a:b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PROSEDUR 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PENGENDALIAN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533400" cy="365125"/>
          </a:xfrm>
        </p:spPr>
        <p:txBody>
          <a:bodyPr/>
          <a:lstStyle/>
          <a:p>
            <a:fld id="{8E656FFA-74AD-43AB-A5CA-7B775B055013}" type="slidenum">
              <a:rPr lang="en-US" sz="1400" b="1" smtClean="0"/>
              <a:pPr/>
              <a:t>22</a:t>
            </a:fld>
            <a:endParaRPr lang="en-US" sz="1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err="1" smtClean="0"/>
              <a:t>Sururi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Ancaman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Kesalahan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Kesalahan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Kesalahan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kuantitas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Kesalahan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alamat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Kerugian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Kekecewaan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pelanggan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pengendalian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Pencocokan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order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picking ticket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packing slip.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bar-code scanners.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pemasukan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data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FFA-74AD-43AB-A5CA-7B775B055013}" type="slidenum">
              <a:rPr lang="en-US" sz="1400" b="1" smtClean="0"/>
              <a:pPr/>
              <a:t>23</a:t>
            </a:fld>
            <a:endParaRPr lang="en-US" sz="1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Sururi</a:t>
            </a:r>
            <a:endParaRPr lang="en-US" sz="1600" dirty="0"/>
          </a:p>
        </p:txBody>
      </p:sp>
      <p:sp>
        <p:nvSpPr>
          <p:cNvPr id="9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207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ANCAMAN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KERUGIAN, DAN </a:t>
            </a:r>
            <a:b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PROSEDUR 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PENGENDALIAN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4724400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Ancaman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Pencurian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penggelapan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persediaan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Kerugian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Persediaan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hilang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Persediaan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dilaporkan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pengendalian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Pembatasan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akses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persediaan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Font typeface="Wingdings" pitchFamily="2" charset="2"/>
              <a:buChar char="ð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Dokumentasi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seluruh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mutasi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persediaan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Font typeface="Wingdings" pitchFamily="2" charset="2"/>
              <a:buChar char="ð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Penghitungan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persediaan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pencocokan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catatan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persediaan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533400" cy="365125"/>
          </a:xfrm>
        </p:spPr>
        <p:txBody>
          <a:bodyPr/>
          <a:lstStyle/>
          <a:p>
            <a:fld id="{8E656FFA-74AD-43AB-A5CA-7B775B055013}" type="slidenum">
              <a:rPr lang="en-US" sz="1400" b="1" smtClean="0"/>
              <a:pPr/>
              <a:t>24</a:t>
            </a:fld>
            <a:endParaRPr lang="en-US" sz="1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Sururi</a:t>
            </a:r>
            <a:endParaRPr lang="en-US" sz="1600" dirty="0"/>
          </a:p>
        </p:txBody>
      </p:sp>
      <p:sp>
        <p:nvSpPr>
          <p:cNvPr id="8" name="Rectangle 2" descr="Pink tissue paper"/>
          <p:cNvSpPr txBox="1">
            <a:spLocks noChangeArrowheads="1"/>
          </p:cNvSpPr>
          <p:nvPr/>
        </p:nvSpPr>
        <p:spPr>
          <a:xfrm>
            <a:off x="0" y="0"/>
            <a:ext cx="9144000" cy="10207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ANCAMAN, KERUGIAN, DAN </a:t>
            </a:r>
            <a:b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PROSEDUR PENGENDALIAN</a:t>
            </a:r>
            <a:endParaRPr kumimoji="0" lang="en-US" sz="3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Ancaman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ditagih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Kerugian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Persediaan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Penghasilan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hilang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ditagih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pengendalian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Pemisahan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penagihan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ð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Seluruh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dokumen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bernomor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urut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tercetak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rekonsiliasi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seluruh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bill 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of lading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faktur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FFA-74AD-43AB-A5CA-7B775B055013}" type="slidenum">
              <a:rPr lang="en-US" sz="1600" b="1" smtClean="0"/>
              <a:pPr/>
              <a:t>25</a:t>
            </a:fld>
            <a:endParaRPr lang="en-US" sz="16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err="1" smtClean="0"/>
              <a:t>Sururi</a:t>
            </a:r>
            <a:endParaRPr lang="en-US" dirty="0"/>
          </a:p>
        </p:txBody>
      </p:sp>
      <p:sp>
        <p:nvSpPr>
          <p:cNvPr id="8" name="Rectangle 2" descr="Pink tissue paper"/>
          <p:cNvSpPr txBox="1">
            <a:spLocks noChangeArrowheads="1"/>
          </p:cNvSpPr>
          <p:nvPr/>
        </p:nvSpPr>
        <p:spPr>
          <a:xfrm>
            <a:off x="0" y="0"/>
            <a:ext cx="9144000" cy="10207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ANCAMAN, KERUGIAN, DAN </a:t>
            </a:r>
            <a:br>
              <a:rPr kumimoji="0" lang="en-US" sz="31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31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PROSEDUR PENGENDALIAN</a:t>
            </a:r>
            <a:endParaRPr kumimoji="0" lang="en-US" sz="3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191000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Ancaman</a:t>
            </a:r>
            <a:endParaRPr lang="en-US" sz="3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3200" b="1" dirty="0" err="1">
                <a:latin typeface="Arial" pitchFamily="34" charset="0"/>
                <a:cs typeface="Arial" pitchFamily="34" charset="0"/>
              </a:rPr>
              <a:t>Kesalahan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penagihan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2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Kerugian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3200" dirty="0" err="1">
                <a:latin typeface="Arial" pitchFamily="34" charset="0"/>
                <a:cs typeface="Arial" pitchFamily="34" charset="0"/>
              </a:rPr>
              <a:t>Kekecewaan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konsumen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pengendalian</a:t>
            </a:r>
            <a:endParaRPr lang="en-US" sz="3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3200" b="1" dirty="0" err="1">
                <a:latin typeface="Arial" pitchFamily="34" charset="0"/>
                <a:cs typeface="Arial" pitchFamily="34" charset="0"/>
              </a:rPr>
              <a:t>Rekonsiliasi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picking tickets, bills of lading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pesanan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FFA-74AD-43AB-A5CA-7B775B055013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  <p:sp>
        <p:nvSpPr>
          <p:cNvPr id="9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207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ANCAMAN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KERUGIAN, DAN </a:t>
            </a:r>
            <a:b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PROSEDUR 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PENGENDALIAN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495800"/>
          </a:xfrm>
        </p:spPr>
        <p:txBody>
          <a:bodyPr/>
          <a:lstStyle/>
          <a:p>
            <a:r>
              <a:rPr lang="en-US" sz="33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Ancaman</a:t>
            </a:r>
            <a:endParaRPr lang="en-US" sz="33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3300" b="1" dirty="0" err="1">
                <a:latin typeface="Arial" pitchFamily="34" charset="0"/>
                <a:cs typeface="Arial" pitchFamily="34" charset="0"/>
              </a:rPr>
              <a:t>Pencurian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latin typeface="Arial" pitchFamily="34" charset="0"/>
                <a:cs typeface="Arial" pitchFamily="34" charset="0"/>
              </a:rPr>
              <a:t>kas</a:t>
            </a:r>
            <a:r>
              <a:rPr lang="en-US" sz="33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3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Kerugian</a:t>
            </a:r>
            <a:endParaRPr lang="en-US" sz="33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3300" b="1" dirty="0" err="1">
                <a:latin typeface="Arial" pitchFamily="34" charset="0"/>
                <a:cs typeface="Arial" pitchFamily="34" charset="0"/>
              </a:rPr>
              <a:t>Aset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latin typeface="Arial" pitchFamily="34" charset="0"/>
                <a:cs typeface="Arial" pitchFamily="34" charset="0"/>
              </a:rPr>
              <a:t>hilang</a:t>
            </a:r>
            <a:endParaRPr lang="en-US" sz="33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3300" b="1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latin typeface="Arial" pitchFamily="34" charset="0"/>
                <a:cs typeface="Arial" pitchFamily="34" charset="0"/>
              </a:rPr>
              <a:t>dilaporkan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33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3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sz="33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pengendalian</a:t>
            </a:r>
            <a:endParaRPr lang="en-US" sz="33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3300" b="1" dirty="0" err="1">
                <a:latin typeface="Arial" pitchFamily="34" charset="0"/>
                <a:cs typeface="Arial" pitchFamily="34" charset="0"/>
              </a:rPr>
              <a:t>Rekonsiliasi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i="1" dirty="0">
                <a:latin typeface="Arial" pitchFamily="34" charset="0"/>
                <a:cs typeface="Arial" pitchFamily="34" charset="0"/>
              </a:rPr>
              <a:t>picking tickets, bills of lading </a:t>
            </a:r>
            <a:r>
              <a:rPr lang="en-US" sz="3300" b="1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latin typeface="Arial" pitchFamily="34" charset="0"/>
                <a:cs typeface="Arial" pitchFamily="34" charset="0"/>
              </a:rPr>
              <a:t>pesanan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33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FFA-74AD-43AB-A5CA-7B775B055013}" type="slidenum">
              <a:rPr lang="en-US" sz="1400" b="1" smtClean="0"/>
              <a:pPr/>
              <a:t>27</a:t>
            </a:fld>
            <a:endParaRPr lang="en-US" sz="1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err="1" smtClean="0"/>
              <a:t>Sururi</a:t>
            </a:r>
            <a:endParaRPr lang="en-US" sz="1400" dirty="0"/>
          </a:p>
        </p:txBody>
      </p:sp>
      <p:sp>
        <p:nvSpPr>
          <p:cNvPr id="9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207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ANCAMAN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KERUGIAN, DAN </a:t>
            </a:r>
            <a:b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PROSEDUR 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PENGENDALIAN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Ancaman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Pencurian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Kerugian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Aset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hilang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dilaporkan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pengendalian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Pemisahan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Minimalisasi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penanganan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kas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Seluruh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penerimaan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segera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disetor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bank,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cek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segera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ditandatangani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Rekonsiliasi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pembukuan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bank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periodik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07944"/>
            <a:ext cx="533400" cy="365125"/>
          </a:xfrm>
        </p:spPr>
        <p:txBody>
          <a:bodyPr/>
          <a:lstStyle/>
          <a:p>
            <a:fld id="{8E656FFA-74AD-43AB-A5CA-7B775B055013}" type="slidenum">
              <a:rPr lang="en-US" sz="1400" b="1" smtClean="0"/>
              <a:pPr/>
              <a:t>28</a:t>
            </a:fld>
            <a:endParaRPr lang="en-US" sz="1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err="1" smtClean="0"/>
              <a:t>Sururi</a:t>
            </a:r>
            <a:endParaRPr lang="en-US" sz="1600" dirty="0"/>
          </a:p>
        </p:txBody>
      </p:sp>
      <p:sp>
        <p:nvSpPr>
          <p:cNvPr id="9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207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ANCAMAN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KERUGIAN, DAN </a:t>
            </a:r>
            <a:b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PROSEDUR 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PENGENDALIAN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Ancaman</a:t>
            </a:r>
            <a:endParaRPr lang="en-US" sz="3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3200" b="1" dirty="0" err="1">
                <a:latin typeface="Arial" pitchFamily="34" charset="0"/>
                <a:cs typeface="Arial" pitchFamily="34" charset="0"/>
              </a:rPr>
              <a:t>Kesalahan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posting   </a:t>
            </a:r>
          </a:p>
          <a:p>
            <a:r>
              <a:rPr lang="en-US" sz="32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Kerugian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3200" b="1" dirty="0" err="1">
                <a:latin typeface="Arial" pitchFamily="34" charset="0"/>
                <a:cs typeface="Arial" pitchFamily="34" charset="0"/>
              </a:rPr>
              <a:t>Kekecewaan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konsumen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Data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salah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keputusan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lemah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  </a:t>
            </a:r>
          </a:p>
          <a:p>
            <a:r>
              <a:rPr lang="en-US" sz="32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pengendalian</a:t>
            </a:r>
            <a:endParaRPr lang="en-US" sz="3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3200" b="1" dirty="0" err="1">
                <a:latin typeface="Arial" pitchFamily="34" charset="0"/>
                <a:cs typeface="Arial" pitchFamily="34" charset="0"/>
              </a:rPr>
              <a:t>Rekonsiliasi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buku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pembantu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buku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bulanan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kepada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pelanggan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FFA-74AD-43AB-A5CA-7B775B055013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  <p:sp>
        <p:nvSpPr>
          <p:cNvPr id="9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207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ANCAMAN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KERUGIAN, DAN </a:t>
            </a:r>
            <a:b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PROSEDUR 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PENGENDALIAN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3" name="Group 43"/>
          <p:cNvGraphicFramePr>
            <a:graphicFrameLocks noGrp="1"/>
          </p:cNvGraphicFramePr>
          <p:nvPr/>
        </p:nvGraphicFramePr>
        <p:xfrm>
          <a:off x="457200" y="685800"/>
          <a:ext cx="8229600" cy="5548950"/>
        </p:xfrm>
        <a:graphic>
          <a:graphicData uri="http://schemas.openxmlformats.org/drawingml/2006/table">
            <a:tbl>
              <a:tblPr/>
              <a:tblGrid>
                <a:gridCol w="2171700"/>
                <a:gridCol w="6057900"/>
              </a:tblGrid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Jenis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Transaksi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Dokumen Yang Umum Digunakan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Penjualan Kredit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Pesanan penjualan (sales order)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Nota pengiriman (shipping notice)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Faktur penjualan (sales invoice)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Penjualan tunai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Nota penjualan (sales ticket)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Penerimaan kas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Bukti pembayaran (remittance advise)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Retur penjualan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Memo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kredit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(credit memo)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Potongan piutang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(Sales allowance)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Memo kredit (sales allowance adalah pengurangan terhadap piutang karena adanya barang rusak tanpa pengembalian barang)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Penghapusan piutang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Memo dan daftar umur piutang (memo and aged accounts receivable trial balance)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Jurnal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voucher (journal voucher)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9" name="Text Box 39" descr="Pink tissue paper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3200" b="1" dirty="0"/>
              <a:t>TRANSAKSI DAN DOKUMEN</a:t>
            </a:r>
            <a:endParaRPr lang="en-US" sz="3200" b="1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>
          <a:xfrm>
            <a:off x="8382000" y="6407944"/>
            <a:ext cx="365760" cy="365125"/>
          </a:xfrm>
        </p:spPr>
        <p:txBody>
          <a:bodyPr/>
          <a:lstStyle/>
          <a:p>
            <a:fld id="{F3637187-98E0-43A2-AB1F-8E422A01C7AD}" type="slidenum">
              <a:rPr lang="en-US" sz="1400" b="1" smtClean="0"/>
              <a:pPr/>
              <a:t>3</a:t>
            </a:fld>
            <a:endParaRPr lang="en-US" sz="1400" b="1" dirty="0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>
          <a:xfrm>
            <a:off x="6107519" y="6362700"/>
            <a:ext cx="2350681" cy="365125"/>
          </a:xfrm>
          <a:gradFill>
            <a:gsLst>
              <a:gs pos="27000">
                <a:schemeClr val="bg2">
                  <a:lumMod val="50000"/>
                  <a:alpha val="8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txBody>
          <a:bodyPr/>
          <a:lstStyle/>
          <a:p>
            <a:r>
              <a:rPr lang="en-US" sz="1600" b="1" dirty="0" err="1" smtClean="0"/>
              <a:t>Sururi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Ancaman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Data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hilang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Kerugian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Data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benar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Data/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rahasia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hilang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   </a:t>
            </a:r>
          </a:p>
          <a:p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pengendalian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Cadangan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prosedur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pemulihan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kerusakan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b="1" dirty="0" err="1">
                <a:latin typeface="Arial" pitchFamily="34" charset="0"/>
                <a:cs typeface="Arial" pitchFamily="34" charset="0"/>
              </a:rPr>
              <a:t>Pembatasan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akses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akses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akses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logis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).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533400" cy="365125"/>
          </a:xfrm>
        </p:spPr>
        <p:txBody>
          <a:bodyPr/>
          <a:lstStyle/>
          <a:p>
            <a:fld id="{8E656FFA-74AD-43AB-A5CA-7B775B055013}" type="slidenum">
              <a:rPr lang="en-US" sz="1400" b="1" smtClean="0"/>
              <a:pPr/>
              <a:t>30</a:t>
            </a:fld>
            <a:endParaRPr lang="en-US" sz="1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Sururi</a:t>
            </a:r>
            <a:endParaRPr lang="en-US" sz="1600" dirty="0"/>
          </a:p>
        </p:txBody>
      </p:sp>
      <p:sp>
        <p:nvSpPr>
          <p:cNvPr id="9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207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ANCAMAN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KERUGIAN, DAN </a:t>
            </a:r>
            <a:b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PROSEDUR 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PENGENDALIAN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r>
              <a:rPr lang="en-US" sz="33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Ancaman</a:t>
            </a:r>
            <a:endParaRPr lang="en-US" sz="33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3300" b="1" dirty="0" err="1">
                <a:latin typeface="Arial" pitchFamily="34" charset="0"/>
                <a:cs typeface="Arial" pitchFamily="34" charset="0"/>
              </a:rPr>
              <a:t>Kinerja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latin typeface="Arial" pitchFamily="34" charset="0"/>
                <a:cs typeface="Arial" pitchFamily="34" charset="0"/>
              </a:rPr>
              <a:t>rendah</a:t>
            </a:r>
            <a:r>
              <a:rPr lang="en-US" sz="3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3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Kerugian</a:t>
            </a:r>
            <a:endParaRPr lang="en-US" sz="3300" b="1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3300" b="1" dirty="0" err="1">
                <a:latin typeface="Arial" pitchFamily="34" charset="0"/>
                <a:cs typeface="Arial" pitchFamily="34" charset="0"/>
              </a:rPr>
              <a:t>Proses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latin typeface="Arial" pitchFamily="34" charset="0"/>
                <a:cs typeface="Arial" pitchFamily="34" charset="0"/>
              </a:rPr>
              <a:t>efektif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latin typeface="Arial" pitchFamily="34" charset="0"/>
                <a:cs typeface="Arial" pitchFamily="34" charset="0"/>
              </a:rPr>
              <a:t>efisien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33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3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sz="33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pengendalian</a:t>
            </a:r>
            <a:endParaRPr lang="en-US" sz="33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3300" b="1" dirty="0" err="1">
                <a:latin typeface="Arial" pitchFamily="34" charset="0"/>
                <a:cs typeface="Arial" pitchFamily="34" charset="0"/>
              </a:rPr>
              <a:t>Pembuatan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latin typeface="Arial" pitchFamily="34" charset="0"/>
                <a:cs typeface="Arial" pitchFamily="34" charset="0"/>
              </a:rPr>
              <a:t>kinerja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3300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3300" b="1" dirty="0">
                <a:latin typeface="Arial" pitchFamily="34" charset="0"/>
                <a:cs typeface="Arial" pitchFamily="34" charset="0"/>
              </a:rPr>
              <a:t>Review </a:t>
            </a:r>
            <a:r>
              <a:rPr lang="en-US" sz="3300" b="1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>
                <a:latin typeface="Arial" pitchFamily="34" charset="0"/>
                <a:cs typeface="Arial" pitchFamily="34" charset="0"/>
              </a:rPr>
              <a:t>kinerja</a:t>
            </a:r>
            <a:r>
              <a:rPr lang="en-US" sz="33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FFA-74AD-43AB-A5CA-7B775B055013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  <p:sp>
        <p:nvSpPr>
          <p:cNvPr id="9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207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ANCAMAN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KERUGIAN, DAN </a:t>
            </a:r>
            <a:b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PROSEDUR 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PENGENDALIAN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pPr marL="609600" indent="-609600"/>
            <a:r>
              <a:rPr lang="en-US" sz="31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Account receivable change log file,</a:t>
            </a:r>
            <a:r>
              <a:rPr lang="en-US" sz="31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file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penelusuran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transaksi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i="1" dirty="0">
                <a:latin typeface="Arial" pitchFamily="34" charset="0"/>
                <a:cs typeface="Arial" pitchFamily="34" charset="0"/>
              </a:rPr>
              <a:t>(audit trail)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penyusunan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bulanan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kepada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pelanggan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i="1" dirty="0">
                <a:latin typeface="Arial" pitchFamily="34" charset="0"/>
                <a:cs typeface="Arial" pitchFamily="34" charset="0"/>
              </a:rPr>
              <a:t>(monthly customer statements). </a:t>
            </a:r>
          </a:p>
          <a:p>
            <a:pPr marL="609600" indent="-609600"/>
            <a:r>
              <a:rPr lang="en-US" sz="31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Account receivable system,</a:t>
            </a:r>
            <a:r>
              <a:rPr lang="en-US" sz="31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kombinasi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penagihan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penerimaan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kas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i="1" dirty="0">
                <a:latin typeface="Arial" pitchFamily="34" charset="0"/>
                <a:cs typeface="Arial" pitchFamily="34" charset="0"/>
              </a:rPr>
              <a:t>(the billing applications and cash receipts applications).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FFA-74AD-43AB-A5CA-7B775B055013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  <p:sp>
        <p:nvSpPr>
          <p:cNvPr id="9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207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ANCAMAN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KERUGIAN, DAN </a:t>
            </a:r>
            <a:b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PROSEDUR 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PENGENDALIAN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267200"/>
          </a:xfrm>
        </p:spPr>
        <p:txBody>
          <a:bodyPr>
            <a:normAutofit/>
          </a:bodyPr>
          <a:lstStyle/>
          <a:p>
            <a:pPr marL="609600" indent="-609600"/>
            <a:r>
              <a:rPr lang="en-US" sz="32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Credit memo,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dokumen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mengotorisasi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retur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cadangan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retur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/>
            <a:r>
              <a:rPr lang="en-US" sz="32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Customer master record,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arsip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data yang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berisi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referensi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data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pelanggan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i="1" dirty="0" err="1">
                <a:latin typeface="Arial" pitchFamily="34" charset="0"/>
                <a:cs typeface="Arial" pitchFamily="34" charset="0"/>
              </a:rPr>
              <a:t>lihat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>
                <a:latin typeface="Arial" pitchFamily="34" charset="0"/>
                <a:cs typeface="Arial" pitchFamily="34" charset="0"/>
              </a:rPr>
              <a:t>contoh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>
                <a:latin typeface="Arial" pitchFamily="34" charset="0"/>
                <a:cs typeface="Arial" pitchFamily="34" charset="0"/>
              </a:rPr>
              <a:t>bentuk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 customer master record </a:t>
            </a:r>
            <a:r>
              <a:rPr lang="en-US" sz="3200" b="1" i="1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>
                <a:latin typeface="Arial" pitchFamily="34" charset="0"/>
                <a:cs typeface="Arial" pitchFamily="34" charset="0"/>
              </a:rPr>
              <a:t>buku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>
                <a:latin typeface="Arial" pitchFamily="34" charset="0"/>
                <a:cs typeface="Arial" pitchFamily="34" charset="0"/>
              </a:rPr>
              <a:t>acuan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)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.</a:t>
            </a:r>
            <a:endParaRPr lang="en-US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ISTILAH-ISTILAH 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07944"/>
            <a:ext cx="533400" cy="365125"/>
          </a:xfrm>
        </p:spPr>
        <p:txBody>
          <a:bodyPr/>
          <a:lstStyle/>
          <a:p>
            <a:fld id="{8E656FFA-74AD-43AB-A5CA-7B775B055013}" type="slidenum">
              <a:rPr lang="en-US" sz="1400" b="1" smtClean="0"/>
              <a:pPr/>
              <a:t>33</a:t>
            </a:fld>
            <a:endParaRPr lang="en-US" sz="1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err="1" smtClean="0"/>
              <a:t>Sururi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>
            <a:noAutofit/>
          </a:bodyPr>
          <a:lstStyle/>
          <a:p>
            <a:pPr marL="609600" indent="-609600"/>
            <a:r>
              <a:rPr lang="en-US" sz="32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Customer statement,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pelanggan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berisi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transaksi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selama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jangka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609600" indent="-609600"/>
            <a:r>
              <a:rPr lang="en-US" sz="32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Cycle billing system,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praktik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pelanggan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(customer statement)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penagihan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kelompok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pelanggan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kali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penagihan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  <a:endParaRPr lang="en-US" sz="3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07944"/>
            <a:ext cx="533400" cy="365125"/>
          </a:xfrm>
        </p:spPr>
        <p:txBody>
          <a:bodyPr/>
          <a:lstStyle/>
          <a:p>
            <a:fld id="{8E656FFA-74AD-43AB-A5CA-7B775B055013}" type="slidenum">
              <a:rPr lang="en-US" sz="1400" b="1" smtClean="0"/>
              <a:pPr/>
              <a:t>34</a:t>
            </a:fld>
            <a:endParaRPr lang="en-US" sz="1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Sururi</a:t>
            </a:r>
            <a:endParaRPr lang="en-US" sz="1600" dirty="0"/>
          </a:p>
        </p:txBody>
      </p:sp>
      <p:sp>
        <p:nvSpPr>
          <p:cNvPr id="9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ISTILAH-ISTILAH 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Autofit/>
          </a:bodyPr>
          <a:lstStyle/>
          <a:p>
            <a:pPr marL="609600" indent="-609600"/>
            <a:r>
              <a:rPr lang="en-US" sz="31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General ledger batch summary file,</a:t>
            </a:r>
            <a:r>
              <a:rPr lang="en-US" sz="31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file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aplikasi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siklus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pendapatan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diposting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file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induk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buku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/>
            <a:r>
              <a:rPr lang="en-US" sz="31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Open item system,</a:t>
            </a:r>
            <a:r>
              <a:rPr lang="en-US" sz="31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dagang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lengkap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saldo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belum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terbayar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.</a:t>
            </a:r>
            <a:endParaRPr lang="en-US" sz="3100" b="1" i="1" dirty="0">
              <a:latin typeface="Arial" pitchFamily="34" charset="0"/>
              <a:cs typeface="Arial" pitchFamily="34" charset="0"/>
            </a:endParaRPr>
          </a:p>
          <a:p>
            <a:pPr marL="609600" indent="-609600"/>
            <a:r>
              <a:rPr lang="en-US" sz="31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Remittance advice,</a:t>
            </a:r>
            <a:r>
              <a:rPr lang="en-US" sz="31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dokumen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dikembalikan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pelanggan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bersama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pembayarannya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FFA-74AD-43AB-A5CA-7B775B055013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  <p:sp>
        <p:nvSpPr>
          <p:cNvPr id="9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ISTILAH-ISTILAH 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229600" cy="5105400"/>
          </a:xfrm>
        </p:spPr>
        <p:txBody>
          <a:bodyPr>
            <a:noAutofit/>
          </a:bodyPr>
          <a:lstStyle/>
          <a:p>
            <a:pPr marL="609600" indent="-609600"/>
            <a:r>
              <a:rPr lang="en-US" sz="31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Remittance list,</a:t>
            </a:r>
            <a:r>
              <a:rPr lang="en-US" sz="31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uang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cek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pelunasan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diterima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hari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.</a:t>
            </a:r>
            <a:endParaRPr lang="en-US" sz="3100" b="1" i="1" dirty="0">
              <a:latin typeface="Arial" pitchFamily="34" charset="0"/>
              <a:cs typeface="Arial" pitchFamily="34" charset="0"/>
            </a:endParaRPr>
          </a:p>
          <a:p>
            <a:pPr marL="609600" indent="-609600"/>
            <a:r>
              <a:rPr lang="en-US" sz="31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Sales invoice,</a:t>
            </a:r>
            <a:r>
              <a:rPr lang="en-US" sz="31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dokumen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dikirim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pelanggan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menginformsikan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tagihan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.</a:t>
            </a:r>
            <a:endParaRPr lang="en-US" sz="3100" b="1" i="1" dirty="0">
              <a:latin typeface="Arial" pitchFamily="34" charset="0"/>
              <a:cs typeface="Arial" pitchFamily="34" charset="0"/>
            </a:endParaRPr>
          </a:p>
          <a:p>
            <a:pPr marL="609600" indent="-609600"/>
            <a:r>
              <a:rPr lang="en-US" sz="31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Sales order,</a:t>
            </a:r>
            <a:r>
              <a:rPr lang="en-US" sz="31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dokumen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mencatat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pesanan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pelanggan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07944"/>
            <a:ext cx="533400" cy="365125"/>
          </a:xfrm>
        </p:spPr>
        <p:txBody>
          <a:bodyPr/>
          <a:lstStyle/>
          <a:p>
            <a:fld id="{8E656FFA-74AD-43AB-A5CA-7B775B055013}" type="slidenum">
              <a:rPr lang="en-US" sz="1400" b="1" smtClean="0"/>
              <a:pPr/>
              <a:t>36</a:t>
            </a:fld>
            <a:endParaRPr lang="en-US" sz="1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err="1" smtClean="0"/>
              <a:t>Sururi</a:t>
            </a:r>
            <a:endParaRPr lang="en-US" sz="1600" dirty="0"/>
          </a:p>
        </p:txBody>
      </p:sp>
      <p:sp>
        <p:nvSpPr>
          <p:cNvPr id="9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ISTILAH-ISTILAH 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724400"/>
          </a:xfrm>
        </p:spPr>
        <p:txBody>
          <a:bodyPr>
            <a:normAutofit/>
          </a:bodyPr>
          <a:lstStyle/>
          <a:p>
            <a:pPr marL="609600" indent="-609600"/>
            <a:r>
              <a:rPr lang="en-US" sz="32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Shipping notice,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dokumen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penagihan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menginformasikan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/>
            <a:r>
              <a:rPr lang="en-US" sz="32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General ledger batch summary file,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record yang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berisi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ringkasan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pembukuan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transaksi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buku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07944"/>
            <a:ext cx="533400" cy="365125"/>
          </a:xfrm>
        </p:spPr>
        <p:txBody>
          <a:bodyPr/>
          <a:lstStyle/>
          <a:p>
            <a:fld id="{8E656FFA-74AD-43AB-A5CA-7B775B055013}" type="slidenum">
              <a:rPr lang="en-US" sz="1400" b="1" smtClean="0"/>
              <a:pPr/>
              <a:t>37</a:t>
            </a:fld>
            <a:endParaRPr lang="en-US" sz="1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smtClean="0"/>
              <a:t>Sururi</a:t>
            </a:r>
            <a:endParaRPr lang="en-US" sz="1800" dirty="0"/>
          </a:p>
        </p:txBody>
      </p:sp>
      <p:sp>
        <p:nvSpPr>
          <p:cNvPr id="9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ISTILAH-ISTILAH 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648200"/>
          </a:xfrm>
        </p:spPr>
        <p:txBody>
          <a:bodyPr>
            <a:noAutofit/>
          </a:bodyPr>
          <a:lstStyle/>
          <a:p>
            <a:pPr marL="609600" indent="-609600"/>
            <a:r>
              <a:rPr lang="en-US" sz="3200" b="1" i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32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penagihan</a:t>
            </a:r>
            <a:r>
              <a:rPr lang="en-US" sz="32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piutang</a:t>
            </a:r>
            <a:endParaRPr lang="en-US" sz="3200" b="1" i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990600" lvl="1" indent="-533400">
              <a:buFontTx/>
              <a:buAutoNum type="arabicPeriod"/>
            </a:pPr>
            <a:r>
              <a:rPr lang="en-US" sz="3200" b="1" i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Postbilling</a:t>
            </a:r>
            <a:r>
              <a:rPr lang="en-US" sz="32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system,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faktur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diperoleh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konfirmasi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dikirimkan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manufaktur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mana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sering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selisih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penerimaan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order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FFA-74AD-43AB-A5CA-7B775B055013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  <p:sp>
        <p:nvSpPr>
          <p:cNvPr id="9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ISTILAH-ISTILAH 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>
            <a:normAutofit/>
          </a:bodyPr>
          <a:lstStyle/>
          <a:p>
            <a:pPr marL="609600" indent="-609600"/>
            <a:r>
              <a:rPr lang="en-US" sz="3200" b="1" i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32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penagihan</a:t>
            </a:r>
            <a:r>
              <a:rPr lang="en-US" sz="32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piutang</a:t>
            </a:r>
            <a:endParaRPr lang="en-US" sz="3200" b="1" i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990600" lvl="1" indent="-533400">
              <a:buClrTx/>
              <a:buFontTx/>
              <a:buAutoNum type="arabicPeriod" startAt="2"/>
            </a:pPr>
            <a:r>
              <a:rPr lang="en-US" sz="3200" b="1" i="1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Prebilling</a:t>
            </a:r>
            <a:r>
              <a:rPr lang="en-US" sz="32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system,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faktur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tetapi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dikirimkan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order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penjualan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disetujui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misalnya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kredit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disetujui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tersedia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).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Persediaan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dagangan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dagang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buku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dimutakhirkan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bersamaan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pembuatan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faktur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07944"/>
            <a:ext cx="533400" cy="365125"/>
          </a:xfrm>
        </p:spPr>
        <p:txBody>
          <a:bodyPr/>
          <a:lstStyle/>
          <a:p>
            <a:fld id="{8E656FFA-74AD-43AB-A5CA-7B775B055013}" type="slidenum">
              <a:rPr lang="en-US" sz="1400" b="1" smtClean="0"/>
              <a:pPr/>
              <a:t>39</a:t>
            </a:fld>
            <a:endParaRPr lang="en-US" sz="1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err="1" smtClean="0"/>
              <a:t>Sururi</a:t>
            </a:r>
            <a:endParaRPr lang="en-US" sz="1600" dirty="0"/>
          </a:p>
        </p:txBody>
      </p:sp>
      <p:sp>
        <p:nvSpPr>
          <p:cNvPr id="9" name="Rectangle 2" descr="Pink tissue paper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ISTILAH-ISTILAH </a:t>
            </a:r>
            <a:r>
              <a:rPr lang="en-US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600200" y="914400"/>
          <a:ext cx="5638800" cy="5042614"/>
        </p:xfrm>
        <a:graphic>
          <a:graphicData uri="http://schemas.openxmlformats.org/presentationml/2006/ole">
            <p:oleObj spid="_x0000_s2054" name="Visio" r:id="rId3" imgW="3602355" imgH="3223641" progId="Visio.Drawing.11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255544"/>
            <a:ext cx="609600" cy="450056"/>
          </a:xfrm>
        </p:spPr>
        <p:txBody>
          <a:bodyPr/>
          <a:lstStyle/>
          <a:p>
            <a:fld id="{F3637187-98E0-43A2-AB1F-8E422A01C7AD}" type="slidenum">
              <a:rPr lang="en-US" sz="1800" b="1" smtClean="0"/>
              <a:pPr/>
              <a:t>4</a:t>
            </a:fld>
            <a:endParaRPr lang="en-US" sz="18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07519" y="6324600"/>
            <a:ext cx="2350681" cy="365125"/>
          </a:xfrm>
          <a:gradFill>
            <a:gsLst>
              <a:gs pos="27000">
                <a:schemeClr val="bg2">
                  <a:lumMod val="50000"/>
                  <a:alpha val="8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txBody>
          <a:bodyPr/>
          <a:lstStyle/>
          <a:p>
            <a:r>
              <a:rPr lang="en-US" sz="1600" b="1" dirty="0" err="1" smtClean="0"/>
              <a:t>Sururi</a:t>
            </a:r>
            <a:endParaRPr lang="en-US" sz="1600" b="1" dirty="0"/>
          </a:p>
        </p:txBody>
      </p:sp>
      <p:sp>
        <p:nvSpPr>
          <p:cNvPr id="8" name="Rectangle 2" descr="Pink tissue paper"/>
          <p:cNvSpPr txBox="1">
            <a:spLocks noChangeArrowheads="1"/>
          </p:cNvSpPr>
          <p:nvPr/>
        </p:nvSpPr>
        <p:spPr>
          <a:xfrm>
            <a:off x="0" y="0"/>
            <a:ext cx="9144000" cy="7159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SUB SISTEM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SIKLUS PENDAPATAN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6FFA-74AD-43AB-A5CA-7B775B055013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0668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Terima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Kasih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d-ID" sz="3100" b="1" dirty="0"/>
              <a:t>DIAGRAM KONTEK SIKLUS PENDAPATAN</a:t>
            </a:r>
            <a:endParaRPr lang="en-US" sz="3100" b="1" dirty="0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228600" y="1219200"/>
          <a:ext cx="8610600" cy="4070350"/>
        </p:xfrm>
        <a:graphic>
          <a:graphicData uri="http://schemas.openxmlformats.org/presentationml/2006/ole">
            <p:oleObj spid="_x0000_s4104" name="Visio" r:id="rId3" imgW="6517005" imgH="3088005" progId="Visio.Drawing.11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324600"/>
            <a:ext cx="365760" cy="365125"/>
          </a:xfrm>
        </p:spPr>
        <p:txBody>
          <a:bodyPr/>
          <a:lstStyle/>
          <a:p>
            <a:fld id="{F3637187-98E0-43A2-AB1F-8E422A01C7AD}" type="slidenum">
              <a:rPr lang="en-US" sz="1600" b="1" smtClean="0"/>
              <a:pPr/>
              <a:t>5</a:t>
            </a:fld>
            <a:endParaRPr lang="en-US" sz="1600" b="1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07519" y="6324600"/>
            <a:ext cx="2350681" cy="365125"/>
          </a:xfrm>
          <a:gradFill>
            <a:gsLst>
              <a:gs pos="27000">
                <a:schemeClr val="bg2">
                  <a:lumMod val="50000"/>
                  <a:alpha val="8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txBody>
          <a:bodyPr/>
          <a:lstStyle/>
          <a:p>
            <a:r>
              <a:rPr lang="en-US" sz="1400" b="1" smtClean="0"/>
              <a:t>Sururi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d-ID" sz="3100" b="1" dirty="0" smtClean="0"/>
              <a:t>DIAGRAM KONTEK SIKLUS PENDAPATAN</a:t>
            </a:r>
            <a:endParaRPr lang="en-US" sz="3100" b="1" dirty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5800" y="1208306"/>
            <a:ext cx="8001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 dirty="0" err="1"/>
              <a:t>Salah</a:t>
            </a:r>
            <a:r>
              <a:rPr lang="es-ES_tradnl" sz="3200" b="1" dirty="0"/>
              <a:t> </a:t>
            </a:r>
            <a:r>
              <a:rPr lang="es-ES_tradnl" sz="3200" b="1" dirty="0" err="1"/>
              <a:t>satu</a:t>
            </a:r>
            <a:r>
              <a:rPr lang="es-ES_tradnl" sz="3200" b="1" dirty="0"/>
              <a:t> </a:t>
            </a:r>
            <a:r>
              <a:rPr lang="es-ES_tradnl" sz="3200" b="1" dirty="0" err="1"/>
              <a:t>tujuan</a:t>
            </a:r>
            <a:r>
              <a:rPr lang="es-ES_tradnl" sz="3200" b="1" dirty="0"/>
              <a:t> SIA </a:t>
            </a:r>
            <a:r>
              <a:rPr lang="es-ES_tradnl" sz="3200" b="1" dirty="0" err="1"/>
              <a:t>adalah</a:t>
            </a:r>
            <a:r>
              <a:rPr lang="es-ES_tradnl" sz="3200" b="1" dirty="0"/>
              <a:t> </a:t>
            </a:r>
            <a:r>
              <a:rPr lang="es-ES_tradnl" sz="3200" b="1" dirty="0" err="1"/>
              <a:t>untuk</a:t>
            </a:r>
            <a:r>
              <a:rPr lang="es-ES_tradnl" sz="3200" b="1" dirty="0"/>
              <a:t> </a:t>
            </a:r>
            <a:r>
              <a:rPr lang="es-ES_tradnl" sz="3200" b="1" dirty="0" err="1"/>
              <a:t>menjamin</a:t>
            </a:r>
            <a:r>
              <a:rPr lang="es-ES_tradnl" sz="3200" b="1" dirty="0"/>
              <a:t> </a:t>
            </a:r>
            <a:r>
              <a:rPr lang="es-ES_tradnl" sz="3200" b="1" dirty="0" err="1"/>
              <a:t>efektifitas</a:t>
            </a:r>
            <a:r>
              <a:rPr lang="es-ES_tradnl" sz="3200" b="1" dirty="0"/>
              <a:t> dan </a:t>
            </a:r>
            <a:r>
              <a:rPr lang="es-ES_tradnl" sz="3200" b="1" dirty="0" err="1"/>
              <a:t>efisiensi</a:t>
            </a:r>
            <a:r>
              <a:rPr lang="es-ES_tradnl" sz="3200" b="1" dirty="0"/>
              <a:t> </a:t>
            </a:r>
            <a:r>
              <a:rPr lang="es-ES_tradnl" sz="3200" b="1" dirty="0" err="1"/>
              <a:t>arus</a:t>
            </a:r>
            <a:r>
              <a:rPr lang="es-ES_tradnl" sz="3200" b="1" dirty="0"/>
              <a:t> data/</a:t>
            </a:r>
            <a:r>
              <a:rPr lang="es-ES_tradnl" sz="3200" b="1" dirty="0" err="1"/>
              <a:t>informasi</a:t>
            </a:r>
            <a:r>
              <a:rPr lang="es-ES_tradnl" sz="3200" b="1" dirty="0"/>
              <a:t> </a:t>
            </a:r>
            <a:r>
              <a:rPr lang="es-ES_tradnl" sz="3200" b="1" dirty="0" err="1"/>
              <a:t>seperti</a:t>
            </a:r>
            <a:r>
              <a:rPr lang="es-ES_tradnl" sz="3200" b="1" dirty="0"/>
              <a:t> yang </a:t>
            </a:r>
            <a:r>
              <a:rPr lang="es-ES_tradnl" sz="3200" b="1" dirty="0" err="1"/>
              <a:t>tergambar</a:t>
            </a:r>
            <a:r>
              <a:rPr lang="es-ES_tradnl" sz="3200" b="1" dirty="0"/>
              <a:t> </a:t>
            </a:r>
            <a:r>
              <a:rPr lang="es-ES_tradnl" sz="3200" b="1" dirty="0" err="1"/>
              <a:t>dalam</a:t>
            </a:r>
            <a:r>
              <a:rPr lang="es-ES_tradnl" sz="3200" b="1" dirty="0"/>
              <a:t> </a:t>
            </a:r>
            <a:r>
              <a:rPr lang="es-ES_tradnl" sz="3200" b="1" dirty="0" err="1"/>
              <a:t>diagram</a:t>
            </a:r>
            <a:r>
              <a:rPr lang="es-ES_tradnl" sz="3200" b="1" dirty="0"/>
              <a:t> </a:t>
            </a:r>
            <a:r>
              <a:rPr lang="es-ES_tradnl" sz="3200" b="1" dirty="0" err="1"/>
              <a:t>kontek</a:t>
            </a:r>
            <a:r>
              <a:rPr lang="es-ES_tradnl" sz="3200" b="1" dirty="0"/>
              <a:t> </a:t>
            </a:r>
            <a:r>
              <a:rPr lang="es-ES_tradnl" sz="3200" b="1" dirty="0" err="1"/>
              <a:t>siklus</a:t>
            </a:r>
            <a:r>
              <a:rPr lang="es-ES_tradnl" sz="3200" b="1" dirty="0"/>
              <a:t> </a:t>
            </a:r>
            <a:r>
              <a:rPr lang="es-ES_tradnl" sz="3200" b="1" dirty="0" err="1"/>
              <a:t>pendapatan</a:t>
            </a:r>
            <a:r>
              <a:rPr lang="es-ES_tradnl" sz="3200" b="1" dirty="0"/>
              <a:t>. </a:t>
            </a:r>
          </a:p>
          <a:p>
            <a:pPr>
              <a:spcBef>
                <a:spcPct val="50000"/>
              </a:spcBef>
            </a:pPr>
            <a:r>
              <a:rPr lang="es-ES_tradnl" sz="3200" b="1" dirty="0" err="1"/>
              <a:t>Kegiatan</a:t>
            </a:r>
            <a:r>
              <a:rPr lang="es-ES_tradnl" sz="3200" b="1" dirty="0"/>
              <a:t> </a:t>
            </a:r>
            <a:r>
              <a:rPr lang="es-ES_tradnl" sz="3200" b="1" dirty="0" err="1"/>
              <a:t>dalam</a:t>
            </a:r>
            <a:r>
              <a:rPr lang="es-ES_tradnl" sz="3200" b="1" dirty="0"/>
              <a:t> </a:t>
            </a:r>
            <a:r>
              <a:rPr lang="es-ES_tradnl" sz="3200" b="1" dirty="0" err="1"/>
              <a:t>organisasi</a:t>
            </a:r>
            <a:r>
              <a:rPr lang="es-ES_tradnl" sz="3200" b="1" dirty="0"/>
              <a:t> </a:t>
            </a:r>
            <a:r>
              <a:rPr lang="es-ES_tradnl" sz="3200" b="1" dirty="0" err="1"/>
              <a:t>hanya</a:t>
            </a:r>
            <a:r>
              <a:rPr lang="es-ES_tradnl" sz="3200" b="1" dirty="0"/>
              <a:t> </a:t>
            </a:r>
            <a:r>
              <a:rPr lang="es-ES_tradnl" sz="3200" b="1" dirty="0" err="1"/>
              <a:t>terlaksana</a:t>
            </a:r>
            <a:r>
              <a:rPr lang="es-ES_tradnl" sz="3200" b="1" dirty="0"/>
              <a:t> </a:t>
            </a:r>
            <a:r>
              <a:rPr lang="es-ES_tradnl" sz="3200" b="1" dirty="0" err="1"/>
              <a:t>jika</a:t>
            </a:r>
            <a:r>
              <a:rPr lang="es-ES_tradnl" sz="3200" b="1" dirty="0"/>
              <a:t> </a:t>
            </a:r>
            <a:r>
              <a:rPr lang="es-ES_tradnl" sz="3200" b="1" dirty="0" err="1"/>
              <a:t>tersedia</a:t>
            </a:r>
            <a:r>
              <a:rPr lang="es-ES_tradnl" sz="3200" b="1" dirty="0"/>
              <a:t> data/</a:t>
            </a:r>
            <a:r>
              <a:rPr lang="es-ES_tradnl" sz="3200" b="1" dirty="0" err="1"/>
              <a:t>informasi</a:t>
            </a:r>
            <a:r>
              <a:rPr lang="es-ES_tradnl" sz="3200" b="1" dirty="0"/>
              <a:t> </a:t>
            </a:r>
            <a:r>
              <a:rPr lang="es-ES_tradnl" sz="3200" b="1" dirty="0" err="1"/>
              <a:t>sebagai</a:t>
            </a:r>
            <a:r>
              <a:rPr lang="es-ES_tradnl" sz="3200" b="1" dirty="0"/>
              <a:t> </a:t>
            </a:r>
            <a:r>
              <a:rPr lang="es-ES_tradnl" sz="3200" b="1" dirty="0" err="1"/>
              <a:t>dasar</a:t>
            </a:r>
            <a:r>
              <a:rPr lang="es-ES_tradnl" sz="3200" b="1" dirty="0"/>
              <a:t> </a:t>
            </a:r>
            <a:r>
              <a:rPr lang="es-ES_tradnl" sz="3200" b="1" dirty="0" err="1"/>
              <a:t>pelaksanaan</a:t>
            </a:r>
            <a:r>
              <a:rPr lang="es-ES_tradnl" sz="3200" b="1" dirty="0"/>
              <a:t> </a:t>
            </a:r>
            <a:r>
              <a:rPr lang="es-ES_tradnl" sz="3200" b="1" dirty="0" err="1"/>
              <a:t>kegiatan</a:t>
            </a:r>
            <a:r>
              <a:rPr lang="es-ES_tradnl" sz="3200" b="1" dirty="0"/>
              <a:t>.</a:t>
            </a:r>
            <a:endParaRPr lang="en-US" sz="3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340475"/>
            <a:ext cx="365760" cy="365125"/>
          </a:xfrm>
        </p:spPr>
        <p:txBody>
          <a:bodyPr/>
          <a:lstStyle/>
          <a:p>
            <a:fld id="{F3637187-98E0-43A2-AB1F-8E422A01C7AD}" type="slidenum">
              <a:rPr lang="en-US" sz="1400" b="1" smtClean="0"/>
              <a:pPr/>
              <a:t>6</a:t>
            </a:fld>
            <a:endParaRPr lang="en-US" sz="14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019800" y="6324600"/>
            <a:ext cx="2350681" cy="365125"/>
          </a:xfrm>
          <a:gradFill>
            <a:gsLst>
              <a:gs pos="27000">
                <a:schemeClr val="bg2">
                  <a:lumMod val="50000"/>
                  <a:alpha val="8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txBody>
          <a:bodyPr/>
          <a:lstStyle/>
          <a:p>
            <a:r>
              <a:rPr lang="en-US" sz="1400" b="1" dirty="0" err="1" smtClean="0"/>
              <a:t>Sururi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 descr="Pink tissue paper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800" b="1" dirty="0"/>
              <a:t>DFD SIKLUS PENDAPATAN</a:t>
            </a:r>
            <a:endParaRPr lang="en-US" sz="2800" b="1" dirty="0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609600" y="609600"/>
          <a:ext cx="8001000" cy="5981700"/>
        </p:xfrm>
        <a:graphic>
          <a:graphicData uri="http://schemas.openxmlformats.org/presentationml/2006/ole">
            <p:oleObj spid="_x0000_s5127" name="Visio" r:id="rId3" imgW="7263765" imgH="5431155" progId="Visio.Drawing.11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9640" y="6407944"/>
            <a:ext cx="365760" cy="365125"/>
          </a:xfrm>
        </p:spPr>
        <p:txBody>
          <a:bodyPr/>
          <a:lstStyle/>
          <a:p>
            <a:fld id="{F3637187-98E0-43A2-AB1F-8E422A01C7AD}" type="slidenum">
              <a:rPr lang="en-US" sz="1400" b="1" smtClean="0"/>
              <a:pPr/>
              <a:t>7</a:t>
            </a:fld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100" b="1"/>
              <a:t>DATA FLOW DIAGRAM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1331655"/>
            <a:ext cx="7620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dirty="0" err="1"/>
              <a:t>Diagram</a:t>
            </a:r>
            <a:r>
              <a:rPr lang="es-ES_tradnl" sz="3200" dirty="0"/>
              <a:t> </a:t>
            </a:r>
            <a:r>
              <a:rPr lang="es-ES_tradnl" sz="3200" dirty="0" err="1"/>
              <a:t>kontek</a:t>
            </a:r>
            <a:r>
              <a:rPr lang="es-ES_tradnl" sz="3200" dirty="0"/>
              <a:t> </a:t>
            </a:r>
            <a:r>
              <a:rPr lang="es-ES_tradnl" sz="3200" dirty="0" err="1"/>
              <a:t>siklus</a:t>
            </a:r>
            <a:r>
              <a:rPr lang="es-ES_tradnl" sz="3200" dirty="0"/>
              <a:t> </a:t>
            </a:r>
            <a:r>
              <a:rPr lang="es-ES_tradnl" sz="3200" dirty="0" err="1"/>
              <a:t>pendapatan</a:t>
            </a:r>
            <a:r>
              <a:rPr lang="es-ES_tradnl" sz="3200" dirty="0"/>
              <a:t> </a:t>
            </a:r>
            <a:r>
              <a:rPr lang="es-ES_tradnl" sz="3200" dirty="0" err="1"/>
              <a:t>dapat</a:t>
            </a:r>
            <a:r>
              <a:rPr lang="es-ES_tradnl" sz="3200" dirty="0"/>
              <a:t> </a:t>
            </a:r>
            <a:r>
              <a:rPr lang="es-ES_tradnl" sz="3200" dirty="0" err="1"/>
              <a:t>diurai</a:t>
            </a:r>
            <a:r>
              <a:rPr lang="es-ES_tradnl" sz="3200" dirty="0"/>
              <a:t> </a:t>
            </a:r>
            <a:r>
              <a:rPr lang="es-ES_tradnl" sz="3200" dirty="0" err="1"/>
              <a:t>menjadi</a:t>
            </a:r>
            <a:r>
              <a:rPr lang="es-ES_tradnl" sz="3200" dirty="0"/>
              <a:t> </a:t>
            </a:r>
            <a:r>
              <a:rPr lang="es-ES_tradnl" sz="3200" dirty="0" err="1"/>
              <a:t>lebih</a:t>
            </a:r>
            <a:r>
              <a:rPr lang="es-ES_tradnl" sz="3200" dirty="0"/>
              <a:t> </a:t>
            </a:r>
            <a:r>
              <a:rPr lang="es-ES_tradnl" sz="3200" dirty="0" err="1"/>
              <a:t>detil</a:t>
            </a:r>
            <a:r>
              <a:rPr lang="es-ES_tradnl" sz="3200" dirty="0"/>
              <a:t> </a:t>
            </a:r>
            <a:r>
              <a:rPr lang="es-ES_tradnl" sz="3200" dirty="0" err="1"/>
              <a:t>dalam</a:t>
            </a:r>
            <a:r>
              <a:rPr lang="es-ES_tradnl" sz="3200" dirty="0"/>
              <a:t> </a:t>
            </a:r>
            <a:r>
              <a:rPr lang="es-ES_tradnl" sz="3200" dirty="0" err="1"/>
              <a:t>bentuk</a:t>
            </a:r>
            <a:r>
              <a:rPr lang="es-ES_tradnl" sz="3200" dirty="0"/>
              <a:t> </a:t>
            </a:r>
            <a:r>
              <a:rPr lang="es-ES_tradnl" sz="3200" b="1" dirty="0" err="1">
                <a:solidFill>
                  <a:srgbClr val="0000FF"/>
                </a:solidFill>
              </a:rPr>
              <a:t>diagram</a:t>
            </a:r>
            <a:r>
              <a:rPr lang="es-ES_tradnl" sz="3200" b="1" dirty="0">
                <a:solidFill>
                  <a:srgbClr val="0000FF"/>
                </a:solidFill>
              </a:rPr>
              <a:t> </a:t>
            </a:r>
            <a:r>
              <a:rPr lang="es-ES_tradnl" sz="3200" b="1" dirty="0" err="1">
                <a:solidFill>
                  <a:srgbClr val="0000FF"/>
                </a:solidFill>
              </a:rPr>
              <a:t>arus</a:t>
            </a:r>
            <a:r>
              <a:rPr lang="es-ES_tradnl" sz="3200" b="1" dirty="0">
                <a:solidFill>
                  <a:srgbClr val="0000FF"/>
                </a:solidFill>
              </a:rPr>
              <a:t> data </a:t>
            </a:r>
            <a:r>
              <a:rPr lang="es-ES_tradnl" sz="3200" b="1" i="1" dirty="0">
                <a:solidFill>
                  <a:srgbClr val="0000FF"/>
                </a:solidFill>
              </a:rPr>
              <a:t>(data </a:t>
            </a:r>
            <a:r>
              <a:rPr lang="es-ES_tradnl" sz="3200" b="1" i="1" dirty="0" err="1">
                <a:solidFill>
                  <a:srgbClr val="0000FF"/>
                </a:solidFill>
              </a:rPr>
              <a:t>flow</a:t>
            </a:r>
            <a:r>
              <a:rPr lang="es-ES_tradnl" sz="3200" b="1" i="1" dirty="0">
                <a:solidFill>
                  <a:srgbClr val="0000FF"/>
                </a:solidFill>
              </a:rPr>
              <a:t> </a:t>
            </a:r>
            <a:r>
              <a:rPr lang="es-ES_tradnl" sz="3200" b="1" i="1" dirty="0" err="1">
                <a:solidFill>
                  <a:srgbClr val="0000FF"/>
                </a:solidFill>
              </a:rPr>
              <a:t>diagram</a:t>
            </a:r>
            <a:r>
              <a:rPr lang="es-ES_tradnl" sz="3200" b="1" i="1" dirty="0">
                <a:solidFill>
                  <a:srgbClr val="0000FF"/>
                </a:solidFill>
              </a:rPr>
              <a:t> – DFD)</a:t>
            </a:r>
            <a:r>
              <a:rPr lang="es-ES_tradnl" sz="3200" dirty="0"/>
              <a:t>. DFD </a:t>
            </a:r>
            <a:r>
              <a:rPr lang="es-ES_tradnl" sz="3200" dirty="0" err="1"/>
              <a:t>menggambarkan</a:t>
            </a:r>
            <a:r>
              <a:rPr lang="es-ES_tradnl" sz="3200" dirty="0"/>
              <a:t> </a:t>
            </a:r>
            <a:r>
              <a:rPr lang="es-ES_tradnl" sz="3200" dirty="0" err="1"/>
              <a:t>arus</a:t>
            </a:r>
            <a:r>
              <a:rPr lang="es-ES_tradnl" sz="3200" dirty="0"/>
              <a:t> data/ </a:t>
            </a:r>
            <a:r>
              <a:rPr lang="es-ES_tradnl" sz="3200" dirty="0" err="1"/>
              <a:t>informasi</a:t>
            </a:r>
            <a:r>
              <a:rPr lang="es-ES_tradnl" sz="3200" dirty="0"/>
              <a:t> secara </a:t>
            </a:r>
            <a:r>
              <a:rPr lang="es-ES_tradnl" sz="3200" dirty="0" err="1"/>
              <a:t>lebih</a:t>
            </a:r>
            <a:r>
              <a:rPr lang="es-ES_tradnl" sz="3200" dirty="0"/>
              <a:t> </a:t>
            </a:r>
            <a:r>
              <a:rPr lang="es-ES_tradnl" sz="3200" dirty="0" err="1"/>
              <a:t>lengkap</a:t>
            </a:r>
            <a:r>
              <a:rPr lang="es-ES_tradnl" sz="3200" dirty="0"/>
              <a:t>.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7187-98E0-43A2-AB1F-8E422A01C7A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 descr="Pink tissue paper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100" b="1" dirty="0"/>
              <a:t>TRANSAKSI DAN DOKUMEN</a:t>
            </a:r>
          </a:p>
        </p:txBody>
      </p:sp>
      <p:graphicFrame>
        <p:nvGraphicFramePr>
          <p:cNvPr id="19617" name="Group 161"/>
          <p:cNvGraphicFramePr>
            <a:graphicFrameLocks noGrp="1"/>
          </p:cNvGraphicFramePr>
          <p:nvPr/>
        </p:nvGraphicFramePr>
        <p:xfrm>
          <a:off x="463550" y="914400"/>
          <a:ext cx="8223250" cy="5029200"/>
        </p:xfrm>
        <a:graphic>
          <a:graphicData uri="http://schemas.openxmlformats.org/drawingml/2006/table">
            <a:tbl>
              <a:tblPr/>
              <a:tblGrid>
                <a:gridCol w="2813050"/>
                <a:gridCol w="5410200"/>
              </a:tblGrid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Transaksi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Dokumen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Penjualan Kredit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Pesanan penjualan (sales order)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Nota pengiriman (shipping notice)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Faktur penjualan (sales invoice)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Penjualan tunai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Nota penjualan (sales ticket)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Penerimaan kas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Bukti pembayaran (remittance advise)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Retur penjualan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Memo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kredit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(credit memo)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>
          <a:xfrm>
            <a:off x="8382000" y="6324600"/>
            <a:ext cx="365760" cy="365125"/>
          </a:xfrm>
        </p:spPr>
        <p:txBody>
          <a:bodyPr/>
          <a:lstStyle/>
          <a:p>
            <a:fld id="{F3637187-98E0-43A2-AB1F-8E422A01C7AD}" type="slidenum">
              <a:rPr lang="en-US" sz="1400" b="1" smtClean="0"/>
              <a:pPr/>
              <a:t>9</a:t>
            </a:fld>
            <a:endParaRPr lang="en-US" sz="1400" b="1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>
          <a:xfrm>
            <a:off x="6019800" y="6324600"/>
            <a:ext cx="2350681" cy="365125"/>
          </a:xfrm>
          <a:gradFill>
            <a:gsLst>
              <a:gs pos="27000">
                <a:schemeClr val="bg2">
                  <a:lumMod val="50000"/>
                  <a:alpha val="82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</p:spPr>
        <p:txBody>
          <a:bodyPr/>
          <a:lstStyle/>
          <a:p>
            <a:r>
              <a:rPr lang="en-US" sz="1400" b="1" dirty="0" err="1" smtClean="0"/>
              <a:t>Sururi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402</TotalTime>
  <Words>1507</Words>
  <Application>Microsoft Office PowerPoint</Application>
  <PresentationFormat>On-screen Show (4:3)</PresentationFormat>
  <Paragraphs>287</Paragraphs>
  <Slides>40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Arial Narrow</vt:lpstr>
      <vt:lpstr>Times New Roman</vt:lpstr>
      <vt:lpstr>Wingdings</vt:lpstr>
      <vt:lpstr>Concourse</vt:lpstr>
      <vt:lpstr>Microsoft Visio Drawing</vt:lpstr>
      <vt:lpstr>SIA: Siklus Pendapatan</vt:lpstr>
      <vt:lpstr>   SASARAN PERANCANGAN SIA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     LAPORAN MANAJERIAL</vt:lpstr>
      <vt:lpstr>    LAPORAN MANAJERIAL</vt:lpstr>
      <vt:lpstr>    TUJUAN LAPORAN MANAJERIAL</vt:lpstr>
      <vt:lpstr>   LAPORAN KEUANGAN</vt:lpstr>
      <vt:lpstr>    SISTEM PEMBUKUAN</vt:lpstr>
      <vt:lpstr>     SISTEM PEMBUKUAN</vt:lpstr>
      <vt:lpstr>    KATEGORI FILE</vt:lpstr>
      <vt:lpstr>     SISTEM DATE BASE</vt:lpstr>
      <vt:lpstr>      ANCAMAN, KERUGIAN, DAN        PROSEDUR PENGENDALIAN</vt:lpstr>
      <vt:lpstr>      ANCAMAN, KERUGIAN, DAN        PROSEDUR PENGENDALIAN</vt:lpstr>
      <vt:lpstr>Slide 24</vt:lpstr>
      <vt:lpstr>Slide 25</vt:lpstr>
      <vt:lpstr>      ANCAMAN, KERUGIAN, DAN        PROSEDUR PENGENDALIAN</vt:lpstr>
      <vt:lpstr>      ANCAMAN, KERUGIAN, DAN        PROSEDUR PENGENDALIAN</vt:lpstr>
      <vt:lpstr>      ANCAMAN, KERUGIAN, DAN        PROSEDUR PENGENDALIAN</vt:lpstr>
      <vt:lpstr>      ANCAMAN, KERUGIAN, DAN        PROSEDUR PENGENDALIAN</vt:lpstr>
      <vt:lpstr>      ANCAMAN, KERUGIAN, DAN        PROSEDUR PENGENDALIAN</vt:lpstr>
      <vt:lpstr>      ANCAMAN, KERUGIAN, DAN        PROSEDUR PENGENDALIAN</vt:lpstr>
      <vt:lpstr>      ANCAMAN, KERUGIAN, DAN        PROSEDUR PENGENDALIAN</vt:lpstr>
      <vt:lpstr>    ISTILAH-ISTILAH PENTING</vt:lpstr>
      <vt:lpstr>    ISTILAH-ISTILAH PENTING</vt:lpstr>
      <vt:lpstr>    ISTILAH-ISTILAH PENTING</vt:lpstr>
      <vt:lpstr>    ISTILAH-ISTILAH PENTING</vt:lpstr>
      <vt:lpstr>    ISTILAH-ISTILAH PENTING</vt:lpstr>
      <vt:lpstr>    ISTILAH-ISTILAH PENTING</vt:lpstr>
      <vt:lpstr>    ISTILAH-ISTILAH PENTING</vt:lpstr>
      <vt:lpstr>Terima Kasih</vt:lpstr>
    </vt:vector>
  </TitlesOfParts>
  <Company>jogja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Pak Ruri</dc:creator>
  <cp:lastModifiedBy>Microsoft Office</cp:lastModifiedBy>
  <cp:revision>32</cp:revision>
  <dcterms:created xsi:type="dcterms:W3CDTF">2006-10-03T12:25:35Z</dcterms:created>
  <dcterms:modified xsi:type="dcterms:W3CDTF">2012-05-06T16:06:35Z</dcterms:modified>
</cp:coreProperties>
</file>